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313" r:id="rId2"/>
    <p:sldId id="315" r:id="rId3"/>
    <p:sldId id="314" r:id="rId4"/>
    <p:sldId id="316"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AB"/>
    <a:srgbClr val="FFD1D1"/>
    <a:srgbClr val="7A0000"/>
    <a:srgbClr val="FFC9C9"/>
    <a:srgbClr val="FF8181"/>
    <a:srgbClr val="FF4B4B"/>
    <a:srgbClr val="000000"/>
    <a:srgbClr val="FFF8E5"/>
    <a:srgbClr val="FFFBEF"/>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2186" autoAdjust="0"/>
    <p:restoredTop sz="86395" autoAdjust="0"/>
  </p:normalViewPr>
  <p:slideViewPr>
    <p:cSldViewPr snapToGrid="0">
      <p:cViewPr>
        <p:scale>
          <a:sx n="130" d="100"/>
          <a:sy n="130" d="100"/>
        </p:scale>
        <p:origin x="224" y="1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742CA5E5-E227-4DA0-BB89-9F673C59FF8B}" type="datetimeFigureOut">
              <a:rPr lang="en-US" smtClean="0"/>
              <a:t>8/30/24</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BE94B326-C4FD-4D06-B50E-1DA945476C10}" type="slidenum">
              <a:rPr lang="en-US" smtClean="0"/>
              <a:t>‹#›</a:t>
            </a:fld>
            <a:endParaRPr lang="en-US"/>
          </a:p>
        </p:txBody>
      </p:sp>
    </p:spTree>
    <p:extLst>
      <p:ext uri="{BB962C8B-B14F-4D97-AF65-F5344CB8AC3E}">
        <p14:creationId xmlns:p14="http://schemas.microsoft.com/office/powerpoint/2010/main" val="324040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4B326-C4FD-4D06-B50E-1DA945476C10}" type="slidenum">
              <a:rPr lang="en-US" smtClean="0"/>
              <a:t>1</a:t>
            </a:fld>
            <a:endParaRPr lang="en-US"/>
          </a:p>
        </p:txBody>
      </p:sp>
    </p:spTree>
    <p:extLst>
      <p:ext uri="{BB962C8B-B14F-4D97-AF65-F5344CB8AC3E}">
        <p14:creationId xmlns:p14="http://schemas.microsoft.com/office/powerpoint/2010/main" val="157675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4B326-C4FD-4D06-B50E-1DA945476C10}" type="slidenum">
              <a:rPr lang="en-US" smtClean="0"/>
              <a:t>2</a:t>
            </a:fld>
            <a:endParaRPr lang="en-US"/>
          </a:p>
        </p:txBody>
      </p:sp>
    </p:spTree>
    <p:extLst>
      <p:ext uri="{BB962C8B-B14F-4D97-AF65-F5344CB8AC3E}">
        <p14:creationId xmlns:p14="http://schemas.microsoft.com/office/powerpoint/2010/main" val="296803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4B326-C4FD-4D06-B50E-1DA945476C10}" type="slidenum">
              <a:rPr lang="en-US" smtClean="0"/>
              <a:t>3</a:t>
            </a:fld>
            <a:endParaRPr lang="en-US"/>
          </a:p>
        </p:txBody>
      </p:sp>
    </p:spTree>
    <p:extLst>
      <p:ext uri="{BB962C8B-B14F-4D97-AF65-F5344CB8AC3E}">
        <p14:creationId xmlns:p14="http://schemas.microsoft.com/office/powerpoint/2010/main" val="250306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4B326-C4FD-4D06-B50E-1DA945476C10}" type="slidenum">
              <a:rPr lang="en-US" smtClean="0"/>
              <a:t>4</a:t>
            </a:fld>
            <a:endParaRPr lang="en-US"/>
          </a:p>
        </p:txBody>
      </p:sp>
    </p:spTree>
    <p:extLst>
      <p:ext uri="{BB962C8B-B14F-4D97-AF65-F5344CB8AC3E}">
        <p14:creationId xmlns:p14="http://schemas.microsoft.com/office/powerpoint/2010/main" val="324235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864E41-63B7-4931-B5EA-3825A0550CBF}"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224130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64E41-63B7-4931-B5EA-3825A0550CBF}"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365054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64E41-63B7-4931-B5EA-3825A0550CBF}"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127924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64E41-63B7-4931-B5EA-3825A0550CBF}"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186201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64E41-63B7-4931-B5EA-3825A0550CBF}"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128898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864E41-63B7-4931-B5EA-3825A0550CBF}"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90422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864E41-63B7-4931-B5EA-3825A0550CBF}" type="datetimeFigureOut">
              <a:rPr lang="en-US" smtClean="0"/>
              <a:t>8/30/24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412679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864E41-63B7-4931-B5EA-3825A0550CBF}" type="datetimeFigureOut">
              <a:rPr lang="en-US" smtClean="0"/>
              <a:t>8/30/24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78966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64E41-63B7-4931-B5EA-3825A0550CBF}" type="datetimeFigureOut">
              <a:rPr lang="en-US" smtClean="0"/>
              <a:t>8/30/24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244305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9864E41-63B7-4931-B5EA-3825A0550CBF}"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11215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9864E41-63B7-4931-B5EA-3825A0550CBF}"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ACF1E-E266-4A31-AD69-9A14BEB2D6DE}" type="slidenum">
              <a:rPr lang="en-US" smtClean="0"/>
              <a:t>‹#›</a:t>
            </a:fld>
            <a:endParaRPr lang="en-US"/>
          </a:p>
        </p:txBody>
      </p:sp>
    </p:spTree>
    <p:extLst>
      <p:ext uri="{BB962C8B-B14F-4D97-AF65-F5344CB8AC3E}">
        <p14:creationId xmlns:p14="http://schemas.microsoft.com/office/powerpoint/2010/main" val="145732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9864E41-63B7-4931-B5EA-3825A0550CBF}" type="datetimeFigureOut">
              <a:rPr lang="en-US" smtClean="0"/>
              <a:t>8/30/24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ACACF1E-E266-4A31-AD69-9A14BEB2D6DE}" type="slidenum">
              <a:rPr lang="en-US" smtClean="0"/>
              <a:t>‹#›</a:t>
            </a:fld>
            <a:endParaRPr lang="en-US"/>
          </a:p>
        </p:txBody>
      </p:sp>
    </p:spTree>
    <p:extLst>
      <p:ext uri="{BB962C8B-B14F-4D97-AF65-F5344CB8AC3E}">
        <p14:creationId xmlns:p14="http://schemas.microsoft.com/office/powerpoint/2010/main" val="3083221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ifescied.org/doi/10.1187/cbe.13-08-015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645AFF4-2BCD-C27A-9CB4-12F434575C58}"/>
              </a:ext>
              <a:ext uri="{C183D7F6-B498-43B3-948B-1728B52AA6E4}">
                <adec:decorative xmlns:adec="http://schemas.microsoft.com/office/drawing/2017/decorative" val="1"/>
              </a:ext>
            </a:extLst>
          </p:cNvPr>
          <p:cNvPicPr>
            <a:picLocks noChangeAspect="1"/>
          </p:cNvPicPr>
          <p:nvPr/>
        </p:nvPicPr>
        <p:blipFill>
          <a:blip r:embed="rId3">
            <a:duotone>
              <a:schemeClr val="bg2">
                <a:shade val="45000"/>
                <a:satMod val="135000"/>
              </a:schemeClr>
              <a:prstClr val="white"/>
            </a:duotone>
          </a:blip>
          <a:stretch>
            <a:fillRect/>
          </a:stretch>
        </p:blipFill>
        <p:spPr>
          <a:xfrm>
            <a:off x="20374" y="18757"/>
            <a:ext cx="7752024" cy="1983247"/>
          </a:xfrm>
          <a:prstGeom prst="rect">
            <a:avLst/>
          </a:prstGeom>
          <a:effectLst>
            <a:softEdge rad="762000"/>
          </a:effectLst>
        </p:spPr>
      </p:pic>
      <p:pic>
        <p:nvPicPr>
          <p:cNvPr id="42" name="Picture 41">
            <a:extLst>
              <a:ext uri="{FF2B5EF4-FFF2-40B4-BE49-F238E27FC236}">
                <a16:creationId xmlns:a16="http://schemas.microsoft.com/office/drawing/2014/main" id="{1E493679-8455-E58B-A2FB-4B443A262A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273" y="2258067"/>
            <a:ext cx="7595473" cy="764759"/>
          </a:xfrm>
          <a:prstGeom prst="rect">
            <a:avLst/>
          </a:prstGeom>
          <a:scene3d>
            <a:camera prst="orthographicFront"/>
            <a:lightRig rig="threePt" dir="t"/>
          </a:scene3d>
          <a:sp3d>
            <a:bevelT w="139700" h="139700" prst="divot"/>
          </a:sp3d>
        </p:spPr>
      </p:pic>
      <p:sp>
        <p:nvSpPr>
          <p:cNvPr id="33" name="TextBox 32">
            <a:extLst>
              <a:ext uri="{FF2B5EF4-FFF2-40B4-BE49-F238E27FC236}">
                <a16:creationId xmlns:a16="http://schemas.microsoft.com/office/drawing/2014/main" id="{7238438B-5CF5-10D0-FC87-FFB940F1AE2E}"/>
              </a:ext>
            </a:extLst>
          </p:cNvPr>
          <p:cNvSpPr txBox="1"/>
          <p:nvPr/>
        </p:nvSpPr>
        <p:spPr>
          <a:xfrm>
            <a:off x="0" y="9845165"/>
            <a:ext cx="4387362" cy="184666"/>
          </a:xfrm>
          <a:prstGeom prst="rect">
            <a:avLst/>
          </a:prstGeom>
          <a:noFill/>
        </p:spPr>
        <p:txBody>
          <a:bodyPr wrap="square" rtlCol="0">
            <a:spAutoFit/>
          </a:bodyPr>
          <a:lstStyle/>
          <a:p>
            <a:r>
              <a:rPr lang="en-US" sz="600" b="1" u="sng" dirty="0">
                <a:latin typeface="Times New Roman" panose="02020603050405020304" pitchFamily="18" charset="0"/>
                <a:cs typeface="Times New Roman" panose="02020603050405020304" pitchFamily="18" charset="0"/>
              </a:rPr>
              <a:t>Owner</a:t>
            </a:r>
            <a:r>
              <a:rPr lang="en-US" sz="600" dirty="0">
                <a:latin typeface="Times New Roman" panose="02020603050405020304" pitchFamily="18" charset="0"/>
                <a:cs typeface="Times New Roman" panose="02020603050405020304" pitchFamily="18" charset="0"/>
              </a:rPr>
              <a:t>:  Joe Packowski   l    Indiana University-Bloomington.  Kelley School of Business   l  For Internal Use Only   l  05/15/2024</a:t>
            </a:r>
          </a:p>
        </p:txBody>
      </p:sp>
      <p:sp>
        <p:nvSpPr>
          <p:cNvPr id="39" name="TextBox 38">
            <a:extLst>
              <a:ext uri="{FF2B5EF4-FFF2-40B4-BE49-F238E27FC236}">
                <a16:creationId xmlns:a16="http://schemas.microsoft.com/office/drawing/2014/main" id="{4DA2B37C-9F77-5842-B167-97C564B6B16B}"/>
              </a:ext>
            </a:extLst>
          </p:cNvPr>
          <p:cNvSpPr txBox="1"/>
          <p:nvPr/>
        </p:nvSpPr>
        <p:spPr>
          <a:xfrm>
            <a:off x="-1" y="9696100"/>
            <a:ext cx="5084379" cy="184666"/>
          </a:xfrm>
          <a:prstGeom prst="rect">
            <a:avLst/>
          </a:prstGeom>
          <a:noFill/>
        </p:spPr>
        <p:txBody>
          <a:bodyPr wrap="square" rtlCol="0">
            <a:spAutoFit/>
          </a:bodyPr>
          <a:lstStyle/>
          <a:p>
            <a:r>
              <a:rPr lang="en-US" sz="600" b="1" u="sng" dirty="0">
                <a:latin typeface="Times New Roman" panose="02020603050405020304" pitchFamily="18" charset="0"/>
                <a:cs typeface="Times New Roman" panose="02020603050405020304" pitchFamily="18" charset="0"/>
              </a:rPr>
              <a:t>Data Sourcing</a:t>
            </a:r>
            <a:r>
              <a:rPr lang="en-US" sz="600" dirty="0">
                <a:latin typeface="Times New Roman" panose="02020603050405020304" pitchFamily="18" charset="0"/>
                <a:cs typeface="Times New Roman" panose="02020603050405020304" pitchFamily="18" charset="0"/>
              </a:rPr>
              <a:t>:  Joe Packowski, Fall 2023 to Spring 2024 Semesters, OCQ Data, TA Data, and Personal Self-Planners.  Updated through 05/15/2024</a:t>
            </a:r>
          </a:p>
        </p:txBody>
      </p:sp>
      <p:pic>
        <p:nvPicPr>
          <p:cNvPr id="12" name="Picture 11">
            <a:extLst>
              <a:ext uri="{FF2B5EF4-FFF2-40B4-BE49-F238E27FC236}">
                <a16:creationId xmlns:a16="http://schemas.microsoft.com/office/drawing/2014/main" id="{F51BE5A4-997D-FF11-2B65-7E439324CE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392" y="3065170"/>
            <a:ext cx="7595473" cy="764759"/>
          </a:xfrm>
          <a:prstGeom prst="rect">
            <a:avLst/>
          </a:prstGeom>
          <a:scene3d>
            <a:camera prst="orthographicFront"/>
            <a:lightRig rig="threePt" dir="t"/>
          </a:scene3d>
          <a:sp3d>
            <a:bevelT w="139700" h="139700" prst="divot"/>
          </a:sp3d>
        </p:spPr>
      </p:pic>
      <p:pic>
        <p:nvPicPr>
          <p:cNvPr id="21" name="Picture 20" descr="Photo of Joe Packowski, Lecturer">
            <a:extLst>
              <a:ext uri="{FF2B5EF4-FFF2-40B4-BE49-F238E27FC236}">
                <a16:creationId xmlns:a16="http://schemas.microsoft.com/office/drawing/2014/main" id="{9CA2B6A8-70DC-5BF6-1F9D-D6BC0FB757A0}"/>
              </a:ext>
            </a:extLst>
          </p:cNvPr>
          <p:cNvPicPr>
            <a:picLocks noChangeAspect="1"/>
          </p:cNvPicPr>
          <p:nvPr/>
        </p:nvPicPr>
        <p:blipFill>
          <a:blip r:embed="rId5"/>
          <a:stretch>
            <a:fillRect/>
          </a:stretch>
        </p:blipFill>
        <p:spPr>
          <a:xfrm>
            <a:off x="5902105" y="8184857"/>
            <a:ext cx="956050" cy="1186507"/>
          </a:xfrm>
          <a:prstGeom prst="rect">
            <a:avLst/>
          </a:prstGeom>
          <a:effectLst>
            <a:softEdge rad="127000"/>
          </a:effectLst>
        </p:spPr>
      </p:pic>
      <p:sp>
        <p:nvSpPr>
          <p:cNvPr id="49" name="TextBox 48">
            <a:extLst>
              <a:ext uri="{FF2B5EF4-FFF2-40B4-BE49-F238E27FC236}">
                <a16:creationId xmlns:a16="http://schemas.microsoft.com/office/drawing/2014/main" id="{35E572C3-AC9E-3719-7A2C-7AFDFEDE7967}"/>
              </a:ext>
            </a:extLst>
          </p:cNvPr>
          <p:cNvSpPr txBox="1"/>
          <p:nvPr/>
        </p:nvSpPr>
        <p:spPr>
          <a:xfrm>
            <a:off x="5077514" y="7134153"/>
            <a:ext cx="2605232" cy="1046440"/>
          </a:xfrm>
          <a:prstGeom prst="rect">
            <a:avLst/>
          </a:prstGeom>
          <a:noFill/>
          <a:effectLst>
            <a:softEdge rad="317500"/>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66" charset="0"/>
                <a:ea typeface="+mn-ea"/>
                <a:cs typeface="Times New Roman" panose="02020603050405020304" pitchFamily="18" charset="0"/>
              </a:rPr>
              <a:t>Joe Packowski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A0000"/>
                </a:solidFill>
                <a:uLnTx/>
                <a:uFillTx/>
                <a:latin typeface="Ink Free" panose="03080402000500000000" pitchFamily="66" charset="0"/>
                <a:ea typeface="+mn-ea"/>
                <a:cs typeface="Times New Roman" panose="02020603050405020304" pitchFamily="18" charset="0"/>
              </a:rPr>
              <a:t>Lecturer</a:t>
            </a:r>
          </a:p>
          <a:p>
            <a:pPr algn="ctr">
              <a:defRPr/>
            </a:pPr>
            <a:r>
              <a:rPr lang="en-US" sz="1400" b="1" dirty="0">
                <a:solidFill>
                  <a:srgbClr val="7A0000"/>
                </a:solidFill>
                <a:latin typeface="Ink Free" panose="03080402000500000000" pitchFamily="66" charset="0"/>
                <a:cs typeface="Times New Roman" panose="02020603050405020304" pitchFamily="18" charset="0"/>
              </a:rPr>
              <a:t>Fall 2023 / Spring 2024</a:t>
            </a:r>
            <a:endParaRPr kumimoji="0" lang="en-US" sz="1400" b="1" i="0" u="none" strike="noStrike" kern="1200" cap="none" spc="0" normalizeH="0" baseline="0" noProof="0" dirty="0">
              <a:ln>
                <a:noFill/>
              </a:ln>
              <a:solidFill>
                <a:srgbClr val="7A0000"/>
              </a:solidFill>
              <a:uLnTx/>
              <a:uFillTx/>
              <a:latin typeface="Ink Free" panose="03080402000500000000" pitchFamily="66" charset="0"/>
              <a:ea typeface="+mn-ea"/>
              <a:cs typeface="Times New Roman" panose="02020603050405020304" pitchFamily="18" charset="0"/>
            </a:endParaRPr>
          </a:p>
        </p:txBody>
      </p:sp>
      <p:pic>
        <p:nvPicPr>
          <p:cNvPr id="45" name="Picture 44" descr="Photo of Paige Osbourne, Teaching Assistant">
            <a:extLst>
              <a:ext uri="{FF2B5EF4-FFF2-40B4-BE49-F238E27FC236}">
                <a16:creationId xmlns:a16="http://schemas.microsoft.com/office/drawing/2014/main" id="{9436196A-8D8F-A0CF-046A-D1C6900437A7}"/>
              </a:ext>
            </a:extLst>
          </p:cNvPr>
          <p:cNvPicPr>
            <a:picLocks noChangeAspect="1"/>
          </p:cNvPicPr>
          <p:nvPr/>
        </p:nvPicPr>
        <p:blipFill>
          <a:blip r:embed="rId6"/>
          <a:stretch>
            <a:fillRect/>
          </a:stretch>
        </p:blipFill>
        <p:spPr>
          <a:xfrm>
            <a:off x="3229123" y="8199923"/>
            <a:ext cx="1314154" cy="1256348"/>
          </a:xfrm>
          <a:prstGeom prst="rect">
            <a:avLst/>
          </a:prstGeom>
          <a:effectLst>
            <a:softEdge rad="254000"/>
          </a:effectLst>
        </p:spPr>
      </p:pic>
      <p:sp>
        <p:nvSpPr>
          <p:cNvPr id="47" name="TextBox 46">
            <a:extLst>
              <a:ext uri="{FF2B5EF4-FFF2-40B4-BE49-F238E27FC236}">
                <a16:creationId xmlns:a16="http://schemas.microsoft.com/office/drawing/2014/main" id="{51B97B93-3C0A-7436-0EFC-D44FBCB19A7E}"/>
              </a:ext>
            </a:extLst>
          </p:cNvPr>
          <p:cNvSpPr txBox="1"/>
          <p:nvPr/>
        </p:nvSpPr>
        <p:spPr>
          <a:xfrm>
            <a:off x="2573512" y="7136689"/>
            <a:ext cx="2605232" cy="1015663"/>
          </a:xfrm>
          <a:prstGeom prst="rect">
            <a:avLst/>
          </a:prstGeom>
          <a:noFill/>
          <a:effectLst>
            <a:softEdge rad="317500"/>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66" charset="0"/>
                <a:ea typeface="+mn-ea"/>
                <a:cs typeface="Times New Roman" panose="02020603050405020304" pitchFamily="18" charset="0"/>
              </a:rPr>
              <a:t>Paige Osbourne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A0000"/>
                </a:solidFill>
                <a:uLnTx/>
                <a:uFillTx/>
                <a:latin typeface="Ink Free" panose="03080402000500000000" pitchFamily="66" charset="0"/>
                <a:ea typeface="+mn-ea"/>
                <a:cs typeface="Times New Roman" panose="02020603050405020304" pitchFamily="18" charset="0"/>
              </a:rPr>
              <a:t>Teaching Assistant</a:t>
            </a:r>
          </a:p>
          <a:p>
            <a:pPr algn="ctr">
              <a:defRPr/>
            </a:pPr>
            <a:r>
              <a:rPr lang="en-US" sz="1400" b="1" dirty="0">
                <a:solidFill>
                  <a:srgbClr val="7A0000"/>
                </a:solidFill>
                <a:latin typeface="Ink Free" panose="03080402000500000000" pitchFamily="66" charset="0"/>
                <a:cs typeface="Times New Roman" panose="02020603050405020304" pitchFamily="18" charset="0"/>
              </a:rPr>
              <a:t>Spring 2024</a:t>
            </a:r>
            <a:endParaRPr kumimoji="0" lang="en-US" sz="1400" b="1" i="0" u="none" strike="noStrike" kern="1200" cap="none" spc="0" normalizeH="0" baseline="0" noProof="0" dirty="0">
              <a:ln>
                <a:noFill/>
              </a:ln>
              <a:solidFill>
                <a:srgbClr val="7A0000"/>
              </a:solidFill>
              <a:uLnTx/>
              <a:uFillTx/>
              <a:latin typeface="Ink Free" panose="03080402000500000000" pitchFamily="66" charset="0"/>
              <a:ea typeface="+mn-ea"/>
              <a:cs typeface="Times New Roman" panose="02020603050405020304" pitchFamily="18" charset="0"/>
            </a:endParaRPr>
          </a:p>
        </p:txBody>
      </p:sp>
      <p:pic>
        <p:nvPicPr>
          <p:cNvPr id="41" name="Picture 40" descr="Photo of Ishan Malani, Teaching Assistant">
            <a:extLst>
              <a:ext uri="{FF2B5EF4-FFF2-40B4-BE49-F238E27FC236}">
                <a16:creationId xmlns:a16="http://schemas.microsoft.com/office/drawing/2014/main" id="{A1FFA575-F4BF-B1C9-1790-0AF489C6E723}"/>
              </a:ext>
            </a:extLst>
          </p:cNvPr>
          <p:cNvPicPr>
            <a:picLocks noChangeAspect="1"/>
          </p:cNvPicPr>
          <p:nvPr/>
        </p:nvPicPr>
        <p:blipFill>
          <a:blip r:embed="rId7"/>
          <a:stretch>
            <a:fillRect/>
          </a:stretch>
        </p:blipFill>
        <p:spPr>
          <a:xfrm>
            <a:off x="838181" y="8149938"/>
            <a:ext cx="1249000" cy="1256347"/>
          </a:xfrm>
          <a:prstGeom prst="rect">
            <a:avLst/>
          </a:prstGeom>
          <a:effectLst>
            <a:softEdge rad="241300"/>
          </a:effectLst>
        </p:spPr>
      </p:pic>
      <p:sp>
        <p:nvSpPr>
          <p:cNvPr id="46" name="TextBox 45">
            <a:extLst>
              <a:ext uri="{FF2B5EF4-FFF2-40B4-BE49-F238E27FC236}">
                <a16:creationId xmlns:a16="http://schemas.microsoft.com/office/drawing/2014/main" id="{7DA419C7-4CD8-68BB-37AD-09CED67BA913}"/>
              </a:ext>
            </a:extLst>
          </p:cNvPr>
          <p:cNvSpPr txBox="1"/>
          <p:nvPr/>
        </p:nvSpPr>
        <p:spPr>
          <a:xfrm>
            <a:off x="33271" y="7127912"/>
            <a:ext cx="2605232" cy="1046440"/>
          </a:xfrm>
          <a:prstGeom prst="rect">
            <a:avLst/>
          </a:prstGeom>
          <a:noFill/>
          <a:effectLst>
            <a:softEdge rad="317500"/>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66" charset="0"/>
                <a:ea typeface="+mn-ea"/>
                <a:cs typeface="Times New Roman" panose="02020603050405020304" pitchFamily="18" charset="0"/>
              </a:rPr>
              <a:t>Ishan Malani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A0000"/>
                </a:solidFill>
                <a:uLnTx/>
                <a:uFillTx/>
                <a:latin typeface="Ink Free" panose="03080402000500000000" pitchFamily="66" charset="0"/>
                <a:ea typeface="+mn-ea"/>
                <a:cs typeface="Times New Roman" panose="02020603050405020304" pitchFamily="18" charset="0"/>
              </a:rPr>
              <a:t>Teaching Assistant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7A0000"/>
                </a:solidFill>
                <a:latin typeface="Ink Free" panose="03080402000500000000" pitchFamily="66" charset="0"/>
                <a:cs typeface="Times New Roman" panose="02020603050405020304" pitchFamily="18" charset="0"/>
              </a:rPr>
              <a:t>Fall 2023 / Spring 2024</a:t>
            </a:r>
            <a:endParaRPr kumimoji="0" lang="en-US" sz="1400" b="1" i="0" u="none" strike="noStrike" kern="1200" cap="none" spc="0" normalizeH="0" baseline="0" noProof="0" dirty="0">
              <a:ln>
                <a:noFill/>
              </a:ln>
              <a:solidFill>
                <a:srgbClr val="7A0000"/>
              </a:solidFill>
              <a:uLnTx/>
              <a:uFillTx/>
              <a:latin typeface="Ink Free" panose="03080402000500000000" pitchFamily="66"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3CF73B16-829B-DD93-E222-17F0BE7D8C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915" y="6041572"/>
            <a:ext cx="7595473" cy="1022941"/>
          </a:xfrm>
          <a:prstGeom prst="rect">
            <a:avLst/>
          </a:prstGeom>
          <a:scene3d>
            <a:camera prst="orthographicFront"/>
            <a:lightRig rig="threePt" dir="t"/>
          </a:scene3d>
          <a:sp3d>
            <a:bevelT w="139700" h="139700" prst="divot"/>
          </a:sp3d>
        </p:spPr>
      </p:pic>
      <p:sp>
        <p:nvSpPr>
          <p:cNvPr id="24" name="Rectangle 23">
            <a:extLst>
              <a:ext uri="{FF2B5EF4-FFF2-40B4-BE49-F238E27FC236}">
                <a16:creationId xmlns:a16="http://schemas.microsoft.com/office/drawing/2014/main" id="{A0456145-B531-F400-B49F-67FB4F86F827}"/>
              </a:ext>
              <a:ext uri="{C183D7F6-B498-43B3-948B-1728B52AA6E4}">
                <adec:decorative xmlns:adec="http://schemas.microsoft.com/office/drawing/2017/decorative" val="1"/>
              </a:ext>
            </a:extLst>
          </p:cNvPr>
          <p:cNvSpPr/>
          <p:nvPr/>
        </p:nvSpPr>
        <p:spPr>
          <a:xfrm>
            <a:off x="3683413" y="6164229"/>
            <a:ext cx="3890291" cy="82085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 of 10 sections)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128 </a:t>
            </a:r>
            <a:r>
              <a:rPr lang="en-US" i="1" dirty="0">
                <a:solidFill>
                  <a:prstClr val="black"/>
                </a:solidFill>
                <a:latin typeface="Times New Roman" panose="02020603050405020304" pitchFamily="18" charset="0"/>
                <a:cs typeface="Times New Roman" panose="02020603050405020304" pitchFamily="18" charset="0"/>
              </a:rPr>
              <a:t>(out of 434 students)</a:t>
            </a:r>
            <a:endPar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Google Shape;75;p15">
            <a:extLst>
              <a:ext uri="{FF2B5EF4-FFF2-40B4-BE49-F238E27FC236}">
                <a16:creationId xmlns:a16="http://schemas.microsoft.com/office/drawing/2014/main" id="{040F81C7-03AA-15AB-28E6-E69C9BD210DE}"/>
              </a:ext>
            </a:extLst>
          </p:cNvPr>
          <p:cNvSpPr txBox="1">
            <a:spLocks/>
          </p:cNvSpPr>
          <p:nvPr/>
        </p:nvSpPr>
        <p:spPr>
          <a:xfrm>
            <a:off x="901226" y="6331073"/>
            <a:ext cx="2678266" cy="523556"/>
          </a:xfrm>
          <a:prstGeom prst="rect">
            <a:avLst/>
          </a:prstGeom>
          <a:noFill/>
          <a:scene3d>
            <a:camera prst="orthographicFront"/>
            <a:lightRig rig="threePt" dir="t"/>
          </a:scene3d>
          <a:sp3d>
            <a:bevelT/>
          </a:sp3d>
        </p:spPr>
        <p:txBody>
          <a:bodyPr spcFirstLastPara="1" wrap="square" lIns="121900" tIns="121900" rIns="121900" bIns="12190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Teaching Assistant Supported Sections / </a:t>
            </a:r>
          </a:p>
          <a:p>
            <a:pPr marL="0" marR="0" lvl="0" indent="0" algn="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 of Students</a:t>
            </a:r>
            <a:r>
              <a:rPr kumimoji="0" lang="en-US" sz="1800" b="1"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51" name="TextBox 50">
            <a:extLst>
              <a:ext uri="{FF2B5EF4-FFF2-40B4-BE49-F238E27FC236}">
                <a16:creationId xmlns:a16="http://schemas.microsoft.com/office/drawing/2014/main" id="{8FB7B150-79AF-BF4B-597D-033565D4EFD3}"/>
              </a:ext>
            </a:extLst>
          </p:cNvPr>
          <p:cNvSpPr txBox="1"/>
          <p:nvPr/>
        </p:nvSpPr>
        <p:spPr>
          <a:xfrm>
            <a:off x="287867" y="4004178"/>
            <a:ext cx="7283874" cy="1969770"/>
          </a:xfrm>
          <a:prstGeom prst="rect">
            <a:avLst/>
          </a:prstGeom>
          <a:noFill/>
        </p:spPr>
        <p:txBody>
          <a:bodyPr wrap="square">
            <a:spAutoFit/>
          </a:bodyPr>
          <a:lstStyle/>
          <a:p>
            <a:r>
              <a:rPr lang="en-US" sz="3200" b="1" dirty="0">
                <a:solidFill>
                  <a:srgbClr val="FF0000"/>
                </a:solidFill>
                <a:effectLst>
                  <a:outerShdw blurRad="38100" dist="38100" dir="2700000" algn="tl">
                    <a:srgbClr val="000000">
                      <a:alpha val="43137"/>
                    </a:srgbClr>
                  </a:outerShdw>
                </a:effectLst>
              </a:rPr>
              <a:t>BUS-T275/BUS-T276</a:t>
            </a:r>
            <a:r>
              <a:rPr lang="en-US" sz="1600" dirty="0"/>
              <a:t>  </a:t>
            </a:r>
            <a:r>
              <a:rPr lang="en-US" sz="1500" dirty="0"/>
              <a:t>is the second in a series of three professional development courses through the Kelley School of Business (BUS-T175, BUS-T275, and BUS-T375)</a:t>
            </a:r>
            <a:r>
              <a:rPr lang="en-US" sz="1500" b="1" i="1" dirty="0">
                <a:solidFill>
                  <a:srgbClr val="C00000"/>
                </a:solidFill>
              </a:rPr>
              <a:t>*</a:t>
            </a:r>
            <a:r>
              <a:rPr lang="en-US" sz="1500" dirty="0"/>
              <a:t> that provide students with career readiness skills. They will sharpen interviewing skills, customize resumes, and enhance communication using theoretical frameworks. Building on personal brand concepts, students will continue to engage in networking, give and receive feedback in teams, and enhance awareness of cultural competence.                                                         									        </a:t>
            </a:r>
            <a:r>
              <a:rPr lang="en-US" sz="1100" b="1" i="1" dirty="0">
                <a:solidFill>
                  <a:srgbClr val="C00000"/>
                </a:solidFill>
              </a:rPr>
              <a:t>* </a:t>
            </a:r>
            <a:r>
              <a:rPr lang="en-US" sz="900" i="1" dirty="0"/>
              <a:t>all three courses are also offered in an Honors Version</a:t>
            </a:r>
            <a:endParaRPr lang="en-US" sz="1600" i="1" dirty="0"/>
          </a:p>
        </p:txBody>
      </p:sp>
      <p:sp>
        <p:nvSpPr>
          <p:cNvPr id="16" name="Rectangle 15">
            <a:extLst>
              <a:ext uri="{FF2B5EF4-FFF2-40B4-BE49-F238E27FC236}">
                <a16:creationId xmlns:a16="http://schemas.microsoft.com/office/drawing/2014/main" id="{795CAD96-1F07-DEE4-9853-11B73B7C2EE0}"/>
              </a:ext>
              <a:ext uri="{C183D7F6-B498-43B3-948B-1728B52AA6E4}">
                <adec:decorative xmlns:adec="http://schemas.microsoft.com/office/drawing/2017/decorative" val="1"/>
              </a:ext>
            </a:extLst>
          </p:cNvPr>
          <p:cNvSpPr/>
          <p:nvPr/>
        </p:nvSpPr>
        <p:spPr>
          <a:xfrm>
            <a:off x="3579328" y="3171643"/>
            <a:ext cx="3992414" cy="61413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prstClr val="black"/>
                </a:solidFill>
                <a:latin typeface="Times New Roman" panose="02020603050405020304" pitchFamily="18" charset="0"/>
                <a:cs typeface="Times New Roman" panose="02020603050405020304" pitchFamily="18" charset="0"/>
              </a:rPr>
              <a:t>BUS-T275 Compass 2 / BUS-T276 Honors Compass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Strategic Recruiting Preparedness</a:t>
            </a:r>
          </a:p>
        </p:txBody>
      </p:sp>
      <p:sp>
        <p:nvSpPr>
          <p:cNvPr id="15" name="Google Shape;75;p15">
            <a:extLst>
              <a:ext uri="{FF2B5EF4-FFF2-40B4-BE49-F238E27FC236}">
                <a16:creationId xmlns:a16="http://schemas.microsoft.com/office/drawing/2014/main" id="{696363F2-892A-9256-4141-16D83519A37D}"/>
              </a:ext>
            </a:extLst>
          </p:cNvPr>
          <p:cNvSpPr txBox="1">
            <a:spLocks/>
          </p:cNvSpPr>
          <p:nvPr/>
        </p:nvSpPr>
        <p:spPr>
          <a:xfrm>
            <a:off x="1419935" y="3224123"/>
            <a:ext cx="2159391" cy="523556"/>
          </a:xfrm>
          <a:prstGeom prst="rect">
            <a:avLst/>
          </a:prstGeom>
          <a:noFill/>
          <a:scene3d>
            <a:camera prst="orthographicFront"/>
            <a:lightRig rig="threePt" dir="t"/>
          </a:scene3d>
          <a:sp3d>
            <a:bevelT/>
          </a:sp3d>
        </p:spPr>
        <p:txBody>
          <a:bodyPr spcFirstLastPara="1" wrap="square" lIns="121900" tIns="121900" rIns="121900" bIns="12190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Course Implemented In</a:t>
            </a:r>
          </a:p>
        </p:txBody>
      </p:sp>
      <p:sp>
        <p:nvSpPr>
          <p:cNvPr id="6" name="Rectangle 5">
            <a:extLst>
              <a:ext uri="{FF2B5EF4-FFF2-40B4-BE49-F238E27FC236}">
                <a16:creationId xmlns:a16="http://schemas.microsoft.com/office/drawing/2014/main" id="{D404925D-6380-A877-0DAE-9172C8E44B71}"/>
              </a:ext>
              <a:ext uri="{C183D7F6-B498-43B3-948B-1728B52AA6E4}">
                <adec:decorative xmlns:adec="http://schemas.microsoft.com/office/drawing/2017/decorative" val="1"/>
              </a:ext>
            </a:extLst>
          </p:cNvPr>
          <p:cNvSpPr/>
          <p:nvPr/>
        </p:nvSpPr>
        <p:spPr>
          <a:xfrm>
            <a:off x="3588208" y="2343801"/>
            <a:ext cx="3992414" cy="62722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 New Roman" panose="02020603050405020304" pitchFamily="18" charset="0"/>
                <a:cs typeface="Times New Roman" panose="02020603050405020304" pitchFamily="18" charset="0"/>
              </a:rPr>
              <a:t>2 </a:t>
            </a:r>
            <a:r>
              <a:rPr lang="en-US" i="1" dirty="0">
                <a:solidFill>
                  <a:prstClr val="black"/>
                </a:solidFill>
                <a:latin typeface="Times New Roman" panose="02020603050405020304" pitchFamily="18" charset="0"/>
                <a:cs typeface="Times New Roman" panose="02020603050405020304" pitchFamily="18" charset="0"/>
              </a:rPr>
              <a:t>(Fall 2023 / Spring 2024)</a:t>
            </a:r>
            <a:endPar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Google Shape;75;p15">
            <a:extLst>
              <a:ext uri="{FF2B5EF4-FFF2-40B4-BE49-F238E27FC236}">
                <a16:creationId xmlns:a16="http://schemas.microsoft.com/office/drawing/2014/main" id="{60C964D5-9C33-DCB5-007F-554CFFD5A01A}"/>
              </a:ext>
            </a:extLst>
          </p:cNvPr>
          <p:cNvSpPr txBox="1">
            <a:spLocks/>
          </p:cNvSpPr>
          <p:nvPr/>
        </p:nvSpPr>
        <p:spPr>
          <a:xfrm>
            <a:off x="1066800" y="2417020"/>
            <a:ext cx="2521408" cy="523556"/>
          </a:xfrm>
          <a:prstGeom prst="rect">
            <a:avLst/>
          </a:prstGeom>
          <a:noFill/>
          <a:scene3d>
            <a:camera prst="orthographicFront"/>
            <a:lightRig rig="threePt" dir="t"/>
          </a:scene3d>
          <a:sp3d>
            <a:bevelT/>
          </a:sp3d>
        </p:spPr>
        <p:txBody>
          <a:bodyPr spcFirstLastPara="1" wrap="square" lIns="121900" tIns="121900" rIns="121900" bIns="12190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Number of Semesters Implemented</a:t>
            </a:r>
          </a:p>
        </p:txBody>
      </p:sp>
      <p:sp>
        <p:nvSpPr>
          <p:cNvPr id="11" name="TextBox 10">
            <a:extLst>
              <a:ext uri="{FF2B5EF4-FFF2-40B4-BE49-F238E27FC236}">
                <a16:creationId xmlns:a16="http://schemas.microsoft.com/office/drawing/2014/main" id="{56B1C7D1-361C-62A7-A3F9-22C7C20581A6}"/>
              </a:ext>
            </a:extLst>
          </p:cNvPr>
          <p:cNvSpPr txBox="1"/>
          <p:nvPr/>
        </p:nvSpPr>
        <p:spPr>
          <a:xfrm>
            <a:off x="0" y="1171192"/>
            <a:ext cx="7772400" cy="892552"/>
          </a:xfrm>
          <a:prstGeom prst="rect">
            <a:avLst/>
          </a:prstGeom>
          <a:solidFill>
            <a:srgbClr val="FFABAB"/>
          </a:solidFill>
          <a:effectLst>
            <a:softEdge rad="381000"/>
          </a:effectLst>
        </p:spPr>
        <p:txBody>
          <a:bodyPr wrap="square">
            <a:spAutoFit/>
          </a:bodyPr>
          <a:lstStyle/>
          <a:p>
            <a:pPr algn="ctr"/>
            <a:r>
              <a:rPr lang="en-US" sz="3200" b="1" u="sng" dirty="0"/>
              <a:t>ALG Focus</a:t>
            </a:r>
            <a:r>
              <a:rPr lang="en-US" sz="2400" dirty="0"/>
              <a:t>:  </a:t>
            </a:r>
            <a:r>
              <a:rPr lang="en-US" sz="2000" i="1" dirty="0"/>
              <a:t>How To Empower An Active Learning Classroom Through Strategic And Purposeful Classroom Assessment Techniques</a:t>
            </a:r>
            <a:endParaRPr lang="en-US" sz="2400" i="1" dirty="0"/>
          </a:p>
        </p:txBody>
      </p:sp>
      <p:sp>
        <p:nvSpPr>
          <p:cNvPr id="5" name="TextBox 4">
            <a:extLst>
              <a:ext uri="{FF2B5EF4-FFF2-40B4-BE49-F238E27FC236}">
                <a16:creationId xmlns:a16="http://schemas.microsoft.com/office/drawing/2014/main" id="{DEF2C682-BE00-90C1-02CB-B2275253A507}"/>
              </a:ext>
            </a:extLst>
          </p:cNvPr>
          <p:cNvSpPr txBox="1"/>
          <p:nvPr/>
        </p:nvSpPr>
        <p:spPr>
          <a:xfrm>
            <a:off x="53790" y="36078"/>
            <a:ext cx="7752027" cy="892552"/>
          </a:xfrm>
          <a:prstGeom prst="rect">
            <a:avLst/>
          </a:prstGeom>
          <a:noFill/>
          <a:effectLst>
            <a:softEdge rad="317500"/>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66" charset="0"/>
                <a:ea typeface="+mn-ea"/>
                <a:cs typeface="Times New Roman" panose="02020603050405020304" pitchFamily="18" charset="0"/>
              </a:rPr>
              <a:t>Executive Summary: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A0000"/>
                </a:solidFill>
                <a:uLnTx/>
                <a:uFillTx/>
                <a:latin typeface="Ink Free" panose="03080402000500000000" pitchFamily="66" charset="0"/>
                <a:ea typeface="+mn-ea"/>
                <a:cs typeface="Times New Roman" panose="02020603050405020304" pitchFamily="18" charset="0"/>
              </a:rPr>
              <a:t>2023 CITL Active Learning Grant (ALG)</a:t>
            </a:r>
          </a:p>
        </p:txBody>
      </p:sp>
      <p:pic>
        <p:nvPicPr>
          <p:cNvPr id="53" name="Picture 52" descr="Center for Innovative Teaching and Learning">
            <a:extLst>
              <a:ext uri="{FF2B5EF4-FFF2-40B4-BE49-F238E27FC236}">
                <a16:creationId xmlns:a16="http://schemas.microsoft.com/office/drawing/2014/main" id="{D4DF8965-F3FD-0465-014E-0DD292195D58}"/>
              </a:ext>
            </a:extLst>
          </p:cNvPr>
          <p:cNvPicPr>
            <a:picLocks noChangeAspect="1"/>
          </p:cNvPicPr>
          <p:nvPr/>
        </p:nvPicPr>
        <p:blipFill>
          <a:blip r:embed="rId8"/>
          <a:stretch>
            <a:fillRect/>
          </a:stretch>
        </p:blipFill>
        <p:spPr>
          <a:xfrm>
            <a:off x="5420659" y="443778"/>
            <a:ext cx="2355871" cy="151879"/>
          </a:xfrm>
          <a:prstGeom prst="rect">
            <a:avLst/>
          </a:prstGeom>
        </p:spPr>
      </p:pic>
      <p:sp>
        <p:nvSpPr>
          <p:cNvPr id="2" name="Rectangle: Beveled 1" hidden="1">
            <a:extLst>
              <a:ext uri="{FF2B5EF4-FFF2-40B4-BE49-F238E27FC236}">
                <a16:creationId xmlns:a16="http://schemas.microsoft.com/office/drawing/2014/main" id="{54A720BA-2EC6-3E9E-C953-393DC09E3DDF}"/>
              </a:ext>
              <a:ext uri="{C183D7F6-B498-43B3-948B-1728B52AA6E4}">
                <adec:decorative xmlns:adec="http://schemas.microsoft.com/office/drawing/2017/decorative" val="1"/>
              </a:ext>
            </a:extLst>
          </p:cNvPr>
          <p:cNvSpPr/>
          <p:nvPr/>
        </p:nvSpPr>
        <p:spPr>
          <a:xfrm>
            <a:off x="6615953" y="9845165"/>
            <a:ext cx="1156447" cy="194691"/>
          </a:xfrm>
          <a:prstGeom prst="bevel">
            <a:avLst>
              <a:gd name="adj" fmla="val 17817"/>
            </a:avLst>
          </a:prstGeom>
          <a:solidFill>
            <a:srgbClr val="C4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k Free" panose="03080402000500000000" pitchFamily="66" charset="0"/>
                <a:ea typeface="+mn-ea"/>
                <a:cs typeface="+mn-cs"/>
              </a:rPr>
              <a:t>Page 1</a:t>
            </a:r>
            <a:r>
              <a:rPr lang="en-US" sz="900" b="1" dirty="0">
                <a:solidFill>
                  <a:prstClr val="white"/>
                </a:solidFill>
                <a:effectLst>
                  <a:outerShdw blurRad="38100" dist="38100" dir="2700000" algn="tl">
                    <a:srgbClr val="000000">
                      <a:alpha val="43137"/>
                    </a:srgbClr>
                  </a:outerShdw>
                </a:effectLst>
                <a:latin typeface="Ink Free" panose="03080402000500000000" pitchFamily="66" charset="0"/>
              </a:rPr>
              <a:t> </a:t>
            </a: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k Free" panose="03080402000500000000" pitchFamily="66" charset="0"/>
                <a:ea typeface="+mn-ea"/>
                <a:cs typeface="+mn-cs"/>
              </a:rPr>
              <a:t>of 4</a:t>
            </a:r>
          </a:p>
        </p:txBody>
      </p:sp>
      <p:pic>
        <p:nvPicPr>
          <p:cNvPr id="4" name="Picture 3" descr="IU trident logo and the text Indiana University Bloomington">
            <a:extLst>
              <a:ext uri="{FF2B5EF4-FFF2-40B4-BE49-F238E27FC236}">
                <a16:creationId xmlns:a16="http://schemas.microsoft.com/office/drawing/2014/main" id="{18799D4E-CBCF-47E0-3545-85EDD367FBB0}"/>
              </a:ext>
            </a:extLst>
          </p:cNvPr>
          <p:cNvPicPr>
            <a:picLocks noChangeAspect="1"/>
          </p:cNvPicPr>
          <p:nvPr/>
        </p:nvPicPr>
        <p:blipFill>
          <a:blip r:embed="rId9"/>
          <a:stretch>
            <a:fillRect/>
          </a:stretch>
        </p:blipFill>
        <p:spPr>
          <a:xfrm>
            <a:off x="5077513" y="50236"/>
            <a:ext cx="2694885" cy="398437"/>
          </a:xfrm>
          <a:prstGeom prst="rect">
            <a:avLst/>
          </a:prstGeom>
        </p:spPr>
      </p:pic>
      <p:sp>
        <p:nvSpPr>
          <p:cNvPr id="3" name="Title 2">
            <a:extLst>
              <a:ext uri="{FF2B5EF4-FFF2-40B4-BE49-F238E27FC236}">
                <a16:creationId xmlns:a16="http://schemas.microsoft.com/office/drawing/2014/main" id="{F84B90C6-8486-D1B4-93CA-8AF671BA6886}"/>
              </a:ext>
            </a:extLst>
          </p:cNvPr>
          <p:cNvSpPr>
            <a:spLocks noGrp="1"/>
          </p:cNvSpPr>
          <p:nvPr>
            <p:ph type="title"/>
          </p:nvPr>
        </p:nvSpPr>
        <p:spPr>
          <a:xfrm>
            <a:off x="534353" y="-1944159"/>
            <a:ext cx="6703695" cy="1944159"/>
          </a:xfrm>
        </p:spPr>
        <p:txBody>
          <a:bodyPr vert="horz" lIns="91440" tIns="45720" rIns="91440" bIns="45720" rtlCol="0" anchor="b">
            <a:normAutofit/>
          </a:bodyPr>
          <a:lstStyle/>
          <a:p>
            <a:r>
              <a:rPr lang="en-US" dirty="0"/>
              <a:t>Project overview for </a:t>
            </a:r>
            <a:r>
              <a:rPr lang="en-US" dirty="0" err="1"/>
              <a:t>Packowski’s</a:t>
            </a:r>
            <a:r>
              <a:rPr lang="en-US" dirty="0"/>
              <a:t> Active Learning Grant Report</a:t>
            </a:r>
          </a:p>
        </p:txBody>
      </p:sp>
    </p:spTree>
    <p:extLst>
      <p:ext uri="{BB962C8B-B14F-4D97-AF65-F5344CB8AC3E}">
        <p14:creationId xmlns:p14="http://schemas.microsoft.com/office/powerpoint/2010/main" val="88244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645AFF4-2BCD-C27A-9CB4-12F434575C58}"/>
              </a:ext>
              <a:ext uri="{C183D7F6-B498-43B3-948B-1728B52AA6E4}">
                <adec:decorative xmlns:adec="http://schemas.microsoft.com/office/drawing/2017/decorative" val="1"/>
              </a:ext>
            </a:extLst>
          </p:cNvPr>
          <p:cNvPicPr>
            <a:picLocks noChangeAspect="1"/>
          </p:cNvPicPr>
          <p:nvPr/>
        </p:nvPicPr>
        <p:blipFill>
          <a:blip r:embed="rId3">
            <a:duotone>
              <a:schemeClr val="bg2">
                <a:shade val="45000"/>
                <a:satMod val="135000"/>
              </a:schemeClr>
              <a:prstClr val="white"/>
            </a:duotone>
          </a:blip>
          <a:stretch>
            <a:fillRect/>
          </a:stretch>
        </p:blipFill>
        <p:spPr>
          <a:xfrm>
            <a:off x="20374" y="18758"/>
            <a:ext cx="7564094" cy="800219"/>
          </a:xfrm>
          <a:prstGeom prst="rect">
            <a:avLst/>
          </a:prstGeom>
          <a:effectLst>
            <a:softEdge rad="342900"/>
          </a:effectLst>
        </p:spPr>
      </p:pic>
      <p:sp>
        <p:nvSpPr>
          <p:cNvPr id="38" name="Rectangle: Beveled 37">
            <a:extLst>
              <a:ext uri="{FF2B5EF4-FFF2-40B4-BE49-F238E27FC236}">
                <a16:creationId xmlns:a16="http://schemas.microsoft.com/office/drawing/2014/main" id="{BCE46E83-E3F9-CFF3-CCF6-06C19E2F3CB5}"/>
              </a:ext>
              <a:ext uri="{C183D7F6-B498-43B3-948B-1728B52AA6E4}">
                <adec:decorative xmlns:adec="http://schemas.microsoft.com/office/drawing/2017/decorative" val="1"/>
              </a:ext>
            </a:extLst>
          </p:cNvPr>
          <p:cNvSpPr/>
          <p:nvPr/>
        </p:nvSpPr>
        <p:spPr>
          <a:xfrm>
            <a:off x="6615953" y="9845165"/>
            <a:ext cx="1156447" cy="194691"/>
          </a:xfrm>
          <a:prstGeom prst="bevel">
            <a:avLst>
              <a:gd name="adj" fmla="val 17817"/>
            </a:avLst>
          </a:prstGeom>
          <a:solidFill>
            <a:srgbClr val="C4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k Free" panose="03080402000500000000" pitchFamily="66" charset="0"/>
                <a:ea typeface="+mn-ea"/>
                <a:cs typeface="+mn-cs"/>
              </a:rPr>
              <a:t>Page </a:t>
            </a:r>
            <a:r>
              <a:rPr lang="en-US" sz="900" b="1" dirty="0">
                <a:solidFill>
                  <a:prstClr val="white"/>
                </a:solidFill>
                <a:effectLst>
                  <a:outerShdw blurRad="38100" dist="38100" dir="2700000" algn="tl">
                    <a:srgbClr val="000000">
                      <a:alpha val="43137"/>
                    </a:srgbClr>
                  </a:outerShdw>
                </a:effectLst>
                <a:latin typeface="Ink Free" panose="03080402000500000000" pitchFamily="66" charset="0"/>
              </a:rPr>
              <a:t>2 </a:t>
            </a: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k Free" panose="03080402000500000000" pitchFamily="66" charset="0"/>
                <a:ea typeface="+mn-ea"/>
                <a:cs typeface="+mn-cs"/>
              </a:rPr>
              <a:t>of 4</a:t>
            </a:r>
          </a:p>
        </p:txBody>
      </p:sp>
      <p:sp>
        <p:nvSpPr>
          <p:cNvPr id="33" name="TextBox 32">
            <a:extLst>
              <a:ext uri="{FF2B5EF4-FFF2-40B4-BE49-F238E27FC236}">
                <a16:creationId xmlns:a16="http://schemas.microsoft.com/office/drawing/2014/main" id="{7238438B-5CF5-10D0-FC87-FFB940F1AE2E}"/>
              </a:ext>
            </a:extLst>
          </p:cNvPr>
          <p:cNvSpPr txBox="1"/>
          <p:nvPr/>
        </p:nvSpPr>
        <p:spPr>
          <a:xfrm>
            <a:off x="0" y="9845165"/>
            <a:ext cx="4387362"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Owner</a:t>
            </a: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Joe Packowski   l    Indiana University-Bloomington.  Kelley School of Business   l  For Internal Use Only   l  05/15/2024</a:t>
            </a:r>
          </a:p>
        </p:txBody>
      </p:sp>
      <p:sp>
        <p:nvSpPr>
          <p:cNvPr id="17" name="TextBox 16">
            <a:extLst>
              <a:ext uri="{FF2B5EF4-FFF2-40B4-BE49-F238E27FC236}">
                <a16:creationId xmlns:a16="http://schemas.microsoft.com/office/drawing/2014/main" id="{A00DFB10-555E-65AC-BB23-1C7347BCC2AB}"/>
              </a:ext>
            </a:extLst>
          </p:cNvPr>
          <p:cNvSpPr txBox="1"/>
          <p:nvPr/>
        </p:nvSpPr>
        <p:spPr>
          <a:xfrm>
            <a:off x="-2" y="9714086"/>
            <a:ext cx="508437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 Details</a:t>
            </a: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Designated within this ALG as either:  </a:t>
            </a:r>
            <a:r>
              <a:rPr kumimoji="0" lang="en-US" sz="8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a:t>
            </a:r>
            <a:r>
              <a:rPr kumimoji="0" lang="en-US" sz="6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sections or </a:t>
            </a:r>
            <a:r>
              <a:rPr kumimoji="0" lang="en-US" sz="7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1B</a:t>
            </a: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supported sections only as noted.  Updated through 05/15/2024</a:t>
            </a:r>
          </a:p>
        </p:txBody>
      </p:sp>
      <p:sp>
        <p:nvSpPr>
          <p:cNvPr id="39" name="TextBox 38">
            <a:extLst>
              <a:ext uri="{FF2B5EF4-FFF2-40B4-BE49-F238E27FC236}">
                <a16:creationId xmlns:a16="http://schemas.microsoft.com/office/drawing/2014/main" id="{4DA2B37C-9F77-5842-B167-97C564B6B16B}"/>
              </a:ext>
            </a:extLst>
          </p:cNvPr>
          <p:cNvSpPr txBox="1"/>
          <p:nvPr/>
        </p:nvSpPr>
        <p:spPr>
          <a:xfrm>
            <a:off x="-1" y="9552536"/>
            <a:ext cx="508437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 Sourcing</a:t>
            </a: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Joe Packowski, Fall 2023 to Spring 2024 Semesters, OCQ Data, TA Data, and Personal Self-Planners.  Updated through 05/15/2024</a:t>
            </a:r>
          </a:p>
        </p:txBody>
      </p:sp>
      <p:sp>
        <p:nvSpPr>
          <p:cNvPr id="6" name="TextBox 5">
            <a:extLst>
              <a:ext uri="{FF2B5EF4-FFF2-40B4-BE49-F238E27FC236}">
                <a16:creationId xmlns:a16="http://schemas.microsoft.com/office/drawing/2014/main" id="{F7440783-8700-6912-E8DF-17E7B958BE93}"/>
              </a:ext>
            </a:extLst>
          </p:cNvPr>
          <p:cNvSpPr txBox="1"/>
          <p:nvPr/>
        </p:nvSpPr>
        <p:spPr>
          <a:xfrm>
            <a:off x="32949" y="8319997"/>
            <a:ext cx="7710379" cy="12157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Learnings: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uLnTx/>
                <a:uFillTx/>
                <a:latin typeface="Times New Roman" panose="02020603050405020304" pitchFamily="18" charset="0"/>
                <a:cs typeface="+mn-cs"/>
              </a:rPr>
              <a:t>Reflections from TA’s and myself regarding this ALG and sustainable implementation:</a:t>
            </a:r>
          </a:p>
          <a:p>
            <a:pPr marL="628650" lvl="1" indent="-171450">
              <a:buFont typeface="Arial" panose="020B0604020202020204" pitchFamily="34" charset="0"/>
              <a:buChar char="•"/>
              <a:defRPr/>
            </a:pPr>
            <a:r>
              <a:rPr kumimoji="0" lang="en-US" sz="900" b="1" i="0" u="none" strike="noStrike" kern="1200" cap="none" spc="0" normalizeH="0" baseline="0" noProof="0" dirty="0">
                <a:ln>
                  <a:noFill/>
                </a:ln>
                <a:solidFill>
                  <a:srgbClr val="C00000"/>
                </a:solidFill>
                <a:uLnTx/>
                <a:uFillTx/>
                <a:latin typeface="Times New Roman" panose="02020603050405020304" pitchFamily="18" charset="0"/>
                <a:cs typeface="+mn-cs"/>
              </a:rPr>
              <a:t>Ishan and Paige</a:t>
            </a:r>
            <a:r>
              <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rPr>
              <a:t>:  Variations occurred between class times (9:45am and 11:30am) and consistency in observing 100% of classes.  High observational classes included those leveraging activity tent/dry erase boards in a table/group setting.  Opportunities exist to engage TA’s more during class activities and possibility to host own student consultation office hours.  Appreciated opportunity to share perspectives, though, during class </a:t>
            </a:r>
            <a:r>
              <a:rPr lang="en-US" sz="900" dirty="0">
                <a:solidFill>
                  <a:prstClr val="black"/>
                </a:solidFill>
                <a:latin typeface="Times New Roman" panose="02020603050405020304" pitchFamily="18" charset="0"/>
              </a:rPr>
              <a:t>time.</a:t>
            </a:r>
          </a:p>
          <a:p>
            <a:pPr marL="628650" lvl="1" indent="-171450">
              <a:buFont typeface="Arial" panose="020B0604020202020204" pitchFamily="34" charset="0"/>
              <a:buChar char="•"/>
              <a:defRPr/>
            </a:pPr>
            <a:r>
              <a:rPr kumimoji="0" lang="en-US" sz="9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Joe</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Important to offer TA position sustainably.  Opportunity to quantify specific CAT’s and their impact on assignments/learnings.  Continuous focus on Driver’s Seat Grading (learning over grades), frequent course map design assessment, sharing of best practices, and risk mitigation practices.</a:t>
            </a:r>
          </a:p>
        </p:txBody>
      </p:sp>
      <p:sp>
        <p:nvSpPr>
          <p:cNvPr id="13" name="Rectangle 12">
            <a:extLst>
              <a:ext uri="{FF2B5EF4-FFF2-40B4-BE49-F238E27FC236}">
                <a16:creationId xmlns:a16="http://schemas.microsoft.com/office/drawing/2014/main" id="{3C0F4B98-876B-F4BD-598B-03A93B045AC9}"/>
              </a:ext>
              <a:ext uri="{C183D7F6-B498-43B3-948B-1728B52AA6E4}">
                <adec:decorative xmlns:adec="http://schemas.microsoft.com/office/drawing/2017/decorative" val="1"/>
              </a:ext>
            </a:extLst>
          </p:cNvPr>
          <p:cNvSpPr/>
          <p:nvPr/>
        </p:nvSpPr>
        <p:spPr>
          <a:xfrm>
            <a:off x="-2" y="8374885"/>
            <a:ext cx="7772402"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BFA98-726B-F79A-3143-718A0419AE60}"/>
              </a:ext>
            </a:extLst>
          </p:cNvPr>
          <p:cNvSpPr txBox="1"/>
          <p:nvPr/>
        </p:nvSpPr>
        <p:spPr>
          <a:xfrm>
            <a:off x="29071" y="5773739"/>
            <a:ext cx="7650962" cy="261610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Outcomes: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uLnTx/>
                <a:uFillTx/>
                <a:latin typeface="Times New Roman" panose="02020603050405020304" pitchFamily="18" charset="0"/>
                <a:cs typeface="+mn-cs"/>
              </a:rPr>
              <a:t>The following results were achieved aligned to TA specific sections and/or total course impact </a:t>
            </a:r>
            <a:r>
              <a:rPr kumimoji="0" lang="en-US" sz="1400" b="1" i="0" u="none" kern="1200" cap="none" spc="0" normalizeH="0" baseline="30000" noProof="0" dirty="0">
                <a:ln>
                  <a:noFill/>
                </a:ln>
                <a:solidFill>
                  <a:prstClr val="black"/>
                </a:solidFill>
                <a:uLnTx/>
                <a:uFillTx/>
                <a:latin typeface="Times New Roman" panose="02020603050405020304" pitchFamily="18" charset="0"/>
                <a:cs typeface="+mn-cs"/>
              </a:rPr>
              <a:t>1</a:t>
            </a:r>
            <a:r>
              <a:rPr kumimoji="0" lang="en-US" sz="1100" b="0" i="0" u="none" strike="noStrike" kern="1200" cap="none" spc="0" normalizeH="0" baseline="0" noProof="0" dirty="0">
                <a:ln>
                  <a:noFill/>
                </a:ln>
                <a:solidFill>
                  <a:prstClr val="black"/>
                </a:solidFill>
                <a:uLnTx/>
                <a:uFillTx/>
                <a:latin typeface="Times New Roman" panose="02020603050405020304" pitchFamily="18" charset="0"/>
                <a:cs typeface="+mn-cs"/>
              </a:rPr>
              <a:t>:</a:t>
            </a:r>
          </a:p>
          <a:p>
            <a:pPr marL="628650" lvl="1" indent="-171450">
              <a:buFont typeface="Arial" panose="020B0604020202020204" pitchFamily="34" charset="0"/>
              <a:buChar char="•"/>
              <a:defRPr/>
            </a:pPr>
            <a:r>
              <a:rPr kumimoji="0" lang="en-US" sz="900" b="1" i="0" u="none" strike="noStrike" kern="1200" cap="none" spc="0" normalizeH="0" baseline="0" noProof="0" dirty="0">
                <a:ln>
                  <a:noFill/>
                </a:ln>
                <a:solidFill>
                  <a:srgbClr val="C00000"/>
                </a:solidFill>
                <a:uLnTx/>
                <a:uFillTx/>
                <a:latin typeface="Times New Roman" panose="02020603050405020304" pitchFamily="18" charset="0"/>
                <a:cs typeface="+mn-cs"/>
              </a:rPr>
              <a:t>49.2% and 50.8%.  </a:t>
            </a:r>
            <a:r>
              <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rPr>
              <a:t>Over two semesters and 3 sections engaged by Ishan (2, F23 and SP24) and Paige (1, SP24), we achieved a ratio of 49.2% Student Listening/Instructor Lecturing and 50.8% Student Engagement/Instructor Observing.</a:t>
            </a:r>
            <a:r>
              <a:rPr kumimoji="0" lang="en-US" sz="8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0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1B</a:t>
            </a:r>
            <a:endParaRPr kumimoji="0" lang="en-US" sz="1050" b="1" i="0" u="none" strike="noStrike" kern="1200" cap="none" spc="0" normalizeH="0" baseline="0" noProof="0" dirty="0">
              <a:ln>
                <a:noFill/>
              </a:ln>
              <a:solidFill>
                <a:prstClr val="black"/>
              </a:solidFill>
              <a:uLnTx/>
              <a:uFillTx/>
              <a:latin typeface="Times New Roman" panose="02020603050405020304" pitchFamily="18" charset="0"/>
              <a:cs typeface="+mn-cs"/>
            </a:endParaRPr>
          </a:p>
          <a:p>
            <a:pPr marL="628650" lvl="1" indent="-171450">
              <a:buFont typeface="Arial" panose="020B0604020202020204" pitchFamily="34" charset="0"/>
              <a:buChar char="•"/>
              <a:defRPr/>
            </a:pPr>
            <a:r>
              <a:rPr kumimoji="0" lang="en-US" sz="900" b="1" i="0" u="none" strike="noStrike" kern="1200" cap="none" spc="0" normalizeH="0" baseline="0" noProof="0" dirty="0">
                <a:ln>
                  <a:noFill/>
                </a:ln>
                <a:solidFill>
                  <a:srgbClr val="C00000"/>
                </a:solidFill>
                <a:uLnTx/>
                <a:uFillTx/>
                <a:latin typeface="Times New Roman" panose="02020603050405020304" pitchFamily="18" charset="0"/>
                <a:cs typeface="+mn-cs"/>
              </a:rPr>
              <a:t>+34.4%.  </a:t>
            </a:r>
            <a:r>
              <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rPr>
              <a:t>Student self-reported level of learning growth - a comparison of total class </a:t>
            </a:r>
            <a:r>
              <a:rPr lang="en-US" sz="900" dirty="0">
                <a:solidFill>
                  <a:prstClr val="black"/>
                </a:solidFill>
                <a:latin typeface="Times New Roman" panose="02020603050405020304" pitchFamily="18" charset="0"/>
              </a:rPr>
              <a:t>content baselines on </a:t>
            </a:r>
            <a:r>
              <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rPr>
              <a:t>initial content understanding (pre-quizzes) and ability to then influence themselves or others (post-quizzes). This +34.4% growth is 9.5 percentage points higher (or +38%) in the active learning classrooms associated with this ALG compared to previous courses where CAT’s were not leveraged strategically or purposefully.</a:t>
            </a:r>
            <a:r>
              <a:rPr kumimoji="0" lang="en-US" sz="9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a:t>
            </a:r>
            <a:endPar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endParaRPr>
          </a:p>
          <a:p>
            <a:pPr marL="628650" lvl="1" indent="-171450">
              <a:buFont typeface="Arial" panose="020B0604020202020204" pitchFamily="34" charset="0"/>
              <a:buChar char="•"/>
              <a:defRPr/>
            </a:pPr>
            <a:r>
              <a:rPr kumimoji="0" lang="en-US" sz="900" b="1" i="0" u="none" strike="noStrike" kern="1200" cap="none" spc="0" normalizeH="0" baseline="0" noProof="0" dirty="0">
                <a:ln>
                  <a:noFill/>
                </a:ln>
                <a:solidFill>
                  <a:srgbClr val="C00000"/>
                </a:solidFill>
                <a:uLnTx/>
                <a:uFillTx/>
                <a:latin typeface="Times New Roman" panose="02020603050405020304" pitchFamily="18" charset="0"/>
                <a:cs typeface="+mn-cs"/>
              </a:rPr>
              <a:t>87.6%.  </a:t>
            </a:r>
            <a:r>
              <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rPr>
              <a:t>Through an added OCQ (online course questionnaire) question, 54.8% of enrolled students participated in this end of the semester OCQ. 87.6% of students Strongly Agreed (56.7%) or Agreed (30.9%) that </a:t>
            </a:r>
            <a:r>
              <a:rPr kumimoji="0" lang="en-US" sz="900" b="0" i="1" u="none" strike="noStrike" kern="1200" cap="none" spc="0" normalizeH="0" baseline="0" noProof="0" dirty="0">
                <a:ln>
                  <a:noFill/>
                </a:ln>
                <a:solidFill>
                  <a:prstClr val="black"/>
                </a:solidFill>
                <a:uLnTx/>
                <a:uFillTx/>
                <a:latin typeface="Times New Roman" panose="02020603050405020304" pitchFamily="18" charset="0"/>
                <a:cs typeface="+mn-cs"/>
              </a:rPr>
              <a:t>“our course provided you with opportunities to participate, engage, and feel welcomed/valued at a level you felt comfortable through the various activities and engagement exercises (activity tents, polls, volunteering, randomizer).”  </a:t>
            </a:r>
            <a:r>
              <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rPr>
              <a:t>6.5% of students Disagreed (5.5%) or Strongly Disagreed (0.9%).</a:t>
            </a:r>
            <a:r>
              <a:rPr kumimoji="0" lang="en-US" sz="9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a:t>
            </a:r>
            <a:endPar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endParaRPr>
          </a:p>
          <a:p>
            <a:pPr marL="628650" lvl="1" indent="-171450">
              <a:buFont typeface="Arial" panose="020B0604020202020204" pitchFamily="34" charset="0"/>
              <a:buChar char="•"/>
              <a:defRPr/>
            </a:pPr>
            <a:r>
              <a:rPr lang="en-US" sz="900" b="1" dirty="0">
                <a:solidFill>
                  <a:srgbClr val="C00000"/>
                </a:solidFill>
                <a:latin typeface="Times New Roman" panose="02020603050405020304" pitchFamily="18" charset="0"/>
              </a:rPr>
              <a:t>+13.1% and +10.3%</a:t>
            </a:r>
            <a:r>
              <a:rPr kumimoji="0" lang="en-US" sz="900" b="1" i="0" u="none" strike="noStrike" kern="1200" cap="none" spc="0" normalizeH="0" baseline="0" noProof="0" dirty="0">
                <a:ln>
                  <a:noFill/>
                </a:ln>
                <a:solidFill>
                  <a:srgbClr val="C00000"/>
                </a:solidFill>
                <a:uLnTx/>
                <a:uFillTx/>
                <a:latin typeface="Times New Roman" panose="02020603050405020304" pitchFamily="18" charset="0"/>
                <a:cs typeface="+mn-cs"/>
              </a:rPr>
              <a:t>.  </a:t>
            </a:r>
            <a:r>
              <a:rPr lang="en-US" sz="900" dirty="0">
                <a:solidFill>
                  <a:prstClr val="black"/>
                </a:solidFill>
                <a:latin typeface="Times New Roman" panose="02020603050405020304" pitchFamily="18" charset="0"/>
              </a:rPr>
              <a:t>For an evidence of learning (EoL) analysis as part of my promotion dossier aligned to a Final Individual Cover Letter assignment, by incorporating strategic and purposeful CAT’s and lecture/student engagement enhancements, comparing the Spring 2023 to Fall 2023/Spring 2024 ALG semesters (through a 25% student randomizer sample):  observed a +13.1% student percentage point increase in students earning Satisfactory Work (≥ 80% of the rubric criteria) on their initial submission and a +15.9% student percentage point increase in students resubmitting work to earn Satisfactory Work.</a:t>
            </a:r>
            <a:r>
              <a:rPr kumimoji="0" lang="en-US" sz="9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a:t>
            </a:r>
            <a:r>
              <a:rPr lang="en-US" sz="1000" b="1" dirty="0">
                <a:solidFill>
                  <a:prstClr val="black"/>
                </a:solidFill>
                <a:effectLst/>
                <a:latin typeface="Times New Roman" panose="02020603050405020304" pitchFamily="18" charset="0"/>
                <a:ea typeface="+mn-ea"/>
              </a:rPr>
              <a:t> </a:t>
            </a:r>
            <a:r>
              <a:rPr lang="en-US" sz="900" dirty="0">
                <a:solidFill>
                  <a:prstClr val="black"/>
                </a:solidFill>
                <a:latin typeface="Times New Roman" panose="02020603050405020304" pitchFamily="18" charset="0"/>
              </a:rPr>
              <a:t>Please note that I leverage Driver’s Seat Grading in all courses (adapted from Specifications Grading – a pass/fail system by assignment with the flexibility to use TOKENS to resubmit work and apply learnings/feedback.</a:t>
            </a:r>
            <a:r>
              <a:rPr kumimoji="0" lang="en-US" sz="9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endParaRPr>
          </a:p>
        </p:txBody>
      </p:sp>
      <p:sp>
        <p:nvSpPr>
          <p:cNvPr id="12" name="Rectangle 11">
            <a:extLst>
              <a:ext uri="{FF2B5EF4-FFF2-40B4-BE49-F238E27FC236}">
                <a16:creationId xmlns:a16="http://schemas.microsoft.com/office/drawing/2014/main" id="{7DDFFFC7-A133-1912-A921-075502DCA0E9}"/>
              </a:ext>
              <a:ext uri="{C183D7F6-B498-43B3-948B-1728B52AA6E4}">
                <adec:decorative xmlns:adec="http://schemas.microsoft.com/office/drawing/2017/decorative" val="1"/>
              </a:ext>
            </a:extLst>
          </p:cNvPr>
          <p:cNvSpPr/>
          <p:nvPr/>
        </p:nvSpPr>
        <p:spPr>
          <a:xfrm>
            <a:off x="7372" y="5820586"/>
            <a:ext cx="7772402"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3F01E-D37D-CA81-B94E-7C0EB2D34891}"/>
              </a:ext>
            </a:extLst>
          </p:cNvPr>
          <p:cNvSpPr txBox="1"/>
          <p:nvPr/>
        </p:nvSpPr>
        <p:spPr>
          <a:xfrm>
            <a:off x="29071" y="3660477"/>
            <a:ext cx="7650962" cy="218521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Framework: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uLnTx/>
                <a:uFillTx/>
                <a:latin typeface="Times New Roman" panose="02020603050405020304" pitchFamily="18" charset="0"/>
                <a:cs typeface="+mn-cs"/>
              </a:rPr>
              <a:t>The following infrastructure was assessed, adapted,</a:t>
            </a:r>
            <a:r>
              <a:rPr lang="en-US" sz="1100" dirty="0">
                <a:solidFill>
                  <a:prstClr val="black"/>
                </a:solidFill>
                <a:latin typeface="Times New Roman" panose="02020603050405020304" pitchFamily="18" charset="0"/>
              </a:rPr>
              <a:t> </a:t>
            </a:r>
            <a:r>
              <a:rPr kumimoji="0" lang="en-US" sz="1100" b="0" i="0" u="none" strike="noStrike" kern="1200" cap="none" spc="0" normalizeH="0" baseline="0" noProof="0" dirty="0">
                <a:ln>
                  <a:noFill/>
                </a:ln>
                <a:solidFill>
                  <a:prstClr val="black"/>
                </a:solidFill>
                <a:uLnTx/>
                <a:uFillTx/>
                <a:latin typeface="Times New Roman" panose="02020603050405020304" pitchFamily="18" charset="0"/>
                <a:cs typeface="+mn-cs"/>
              </a:rPr>
              <a:t>deployed and evolved over this 2 semester ALG:</a:t>
            </a:r>
          </a:p>
          <a:p>
            <a:pPr marL="628650" lvl="1" indent="-171450">
              <a:buFont typeface="Arial" panose="020B0604020202020204" pitchFamily="34" charset="0"/>
              <a:buChar char="•"/>
              <a:defRPr/>
            </a:pPr>
            <a:r>
              <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rPr>
              <a:t>Aligned my ALG Proposal to scholarly research, vision of CITL/IU, and personal teaching theory/pedagogical principles.</a:t>
            </a:r>
          </a:p>
          <a:p>
            <a:pPr marL="628650" lvl="1" indent="-171450">
              <a:buFont typeface="Arial" panose="020B0604020202020204" pitchFamily="34" charset="0"/>
              <a:buChar char="•"/>
              <a:defRPr/>
            </a:pPr>
            <a:r>
              <a:rPr kumimoji="0" lang="en-US" sz="900" b="0" i="0" u="none" strike="noStrike" kern="1200" cap="none" spc="0" normalizeH="0" baseline="0" noProof="0" dirty="0">
                <a:ln>
                  <a:noFill/>
                </a:ln>
                <a:solidFill>
                  <a:prstClr val="black"/>
                </a:solidFill>
                <a:uLnTx/>
                <a:uFillTx/>
                <a:latin typeface="Times New Roman" panose="02020603050405020304" pitchFamily="18" charset="0"/>
                <a:cs typeface="+mn-cs"/>
              </a:rPr>
              <a:t>Met with CITL </a:t>
            </a:r>
            <a:r>
              <a:rPr lang="en-US" sz="900" dirty="0">
                <a:solidFill>
                  <a:prstClr val="black"/>
                </a:solidFill>
                <a:latin typeface="Times New Roman" panose="02020603050405020304" pitchFamily="18" charset="0"/>
              </a:rPr>
              <a:t>stakeholders to ensure ALG goals and vision aligned prior to implementation.</a:t>
            </a:r>
          </a:p>
          <a:p>
            <a:pPr marL="628650" lvl="1" indent="-171450">
              <a:buFont typeface="Arial" panose="020B0604020202020204" pitchFamily="34" charset="0"/>
              <a:buChar char="•"/>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Leveraged re</a:t>
            </a:r>
            <a:r>
              <a:rPr lang="en-US" sz="900" dirty="0">
                <a:solidFill>
                  <a:prstClr val="black"/>
                </a:solidFill>
                <a:latin typeface="Times New Roman" panose="02020603050405020304" pitchFamily="18" charset="0"/>
              </a:rPr>
              <a:t>search funding ($1,500) to line-item expenditures (hiring of TA’s, purchase supplies/hardware – iPad, activity dry-erase board tents).</a:t>
            </a:r>
          </a:p>
          <a:p>
            <a:pPr marL="628650" lvl="1" indent="-171450">
              <a:buFont typeface="Arial" panose="020B0604020202020204" pitchFamily="34" charset="0"/>
              <a:buChar char="•"/>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Posted “TA Job Descriptions” in my courses to then interview current BUS-T275 students for </a:t>
            </a:r>
            <a:r>
              <a:rPr lang="en-US" sz="900" dirty="0">
                <a:solidFill>
                  <a:prstClr val="black"/>
                </a:solidFill>
                <a:latin typeface="Times New Roman" panose="02020603050405020304" pitchFamily="18" charset="0"/>
              </a:rPr>
              <a:t>this partnership opportunity in a future course.</a:t>
            </a:r>
          </a:p>
          <a:p>
            <a:pPr marL="628650" lvl="1" indent="-171450">
              <a:buFont typeface="Arial" panose="020B0604020202020204" pitchFamily="34" charset="0"/>
              <a:buChar char="•"/>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Met with CITL and TA’s to construct the ALG vision and tactics to support the goal (assessment tools, KPI’s, anticipatory planning).</a:t>
            </a:r>
          </a:p>
          <a:p>
            <a:pPr marL="628650" lvl="1" indent="-171450">
              <a:buFont typeface="Arial" panose="020B0604020202020204" pitchFamily="34" charset="0"/>
              <a:buChar char="•"/>
              <a:defRPr/>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Enhanced a version of The Classroom Observation Protocol for Undergraduate STEM (COPUS: A New Instrument to Characterize University STEM Classroom Practices) for in-class quantified observations by the TA’s. </a:t>
            </a:r>
            <a:r>
              <a:rPr lang="en-US" sz="900" b="1" u="sng" dirty="0">
                <a:effectLst/>
                <a:latin typeface="Times New Roman" panose="02020603050405020304" pitchFamily="18" charset="0"/>
                <a:ea typeface="Calibri" panose="020F0502020204030204" pitchFamily="34" charset="0"/>
                <a:cs typeface="Times New Roman" panose="02020603050405020304" pitchFamily="18" charset="0"/>
              </a:rPr>
              <a:t>Reference</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https://www.lifescied.org/doi/10.1187/cbe.13-08-0154</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defRPr/>
            </a:pPr>
            <a:r>
              <a:rPr lang="en-US" sz="900" dirty="0">
                <a:solidFill>
                  <a:prstClr val="black"/>
                </a:solidFill>
                <a:latin typeface="Times New Roman" panose="02020603050405020304" pitchFamily="18" charset="0"/>
              </a:rPr>
              <a:t>Researched/Deployed various CAT’s (dry-erase activity tents, polling, Solstice, volunteering, group-think, start/end of class reflections, etc.).</a:t>
            </a: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628650" lvl="1" indent="-171450">
              <a:buFont typeface="Arial" panose="020B0604020202020204" pitchFamily="34" charset="0"/>
              <a:buChar char="•"/>
              <a:defRPr/>
            </a:pPr>
            <a:r>
              <a:rPr lang="en-US" sz="900" dirty="0">
                <a:solidFill>
                  <a:prstClr val="black"/>
                </a:solidFill>
                <a:latin typeface="Times New Roman" panose="02020603050405020304" pitchFamily="18" charset="0"/>
              </a:rPr>
              <a:t>Shared the vision and goal of this ALG with each section to welcome them on our active learning journey together.</a:t>
            </a:r>
          </a:p>
          <a:p>
            <a:pPr marL="628650" lvl="1" indent="-171450">
              <a:buFont typeface="Arial" panose="020B0604020202020204" pitchFamily="34" charset="0"/>
              <a:buChar char="•"/>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Met with TA’s after each class and once a month to review what is working, what is not, </a:t>
            </a:r>
            <a:r>
              <a:rPr lang="en-US" sz="900" dirty="0">
                <a:solidFill>
                  <a:prstClr val="black"/>
                </a:solidFill>
                <a:latin typeface="Times New Roman" panose="02020603050405020304" pitchFamily="18" charset="0"/>
              </a:rPr>
              <a:t>and what is missing aligned to our vision.</a:t>
            </a:r>
          </a:p>
          <a:p>
            <a:pPr marL="628650" lvl="1" indent="-171450">
              <a:buFont typeface="Arial" panose="020B0604020202020204" pitchFamily="34" charset="0"/>
              <a:buChar char="•"/>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Assessed effectiveness of CAT’s through quantified and qualified TA observation data – complementing a Mid-Semester survey for adaptability.</a:t>
            </a:r>
          </a:p>
          <a:p>
            <a:pPr marL="628650" lvl="1" indent="-171450">
              <a:buFont typeface="Arial" panose="020B0604020202020204" pitchFamily="34" charset="0"/>
              <a:buChar char="•"/>
              <a:defRPr/>
            </a:pPr>
            <a:r>
              <a:rPr lang="en-US" sz="900" dirty="0">
                <a:solidFill>
                  <a:prstClr val="black"/>
                </a:solidFill>
                <a:latin typeface="Times New Roman" panose="02020603050405020304" pitchFamily="18" charset="0"/>
              </a:rPr>
              <a:t>Assessed Fall 2023 data/insights and adjusted course design for the Spring 2024 semester – via shared file system online – for comparative analysis.</a:t>
            </a: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Rectangle 7">
            <a:extLst>
              <a:ext uri="{FF2B5EF4-FFF2-40B4-BE49-F238E27FC236}">
                <a16:creationId xmlns:a16="http://schemas.microsoft.com/office/drawing/2014/main" id="{A52129C4-6FDD-F085-2E57-9AC83FC5BD83}"/>
              </a:ext>
              <a:ext uri="{C183D7F6-B498-43B3-948B-1728B52AA6E4}">
                <adec:decorative xmlns:adec="http://schemas.microsoft.com/office/drawing/2017/decorative" val="1"/>
              </a:ext>
            </a:extLst>
          </p:cNvPr>
          <p:cNvSpPr/>
          <p:nvPr/>
        </p:nvSpPr>
        <p:spPr>
          <a:xfrm>
            <a:off x="-7376" y="3684764"/>
            <a:ext cx="7772402"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B590897-2B2A-6796-0152-9D9D8CF05C69}"/>
              </a:ext>
              <a:ext uri="{C183D7F6-B498-43B3-948B-1728B52AA6E4}">
                <adec:decorative xmlns:adec="http://schemas.microsoft.com/office/drawing/2017/decorative" val="1"/>
              </a:ext>
            </a:extLst>
          </p:cNvPr>
          <p:cNvSpPr txBox="1"/>
          <p:nvPr/>
        </p:nvSpPr>
        <p:spPr>
          <a:xfrm>
            <a:off x="29498" y="2748181"/>
            <a:ext cx="7691283" cy="1200329"/>
          </a:xfrm>
          <a:prstGeom prst="rect">
            <a:avLst/>
          </a:prstGeom>
          <a:solidFill>
            <a:srgbClr val="FFABAB"/>
          </a:solidFill>
          <a:effectLst>
            <a:softEdge rad="558800"/>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srgbClr val="FF0000"/>
                </a:solidFill>
                <a:effectLst>
                  <a:outerShdw blurRad="38100" dist="38100" dir="2700000" algn="tl">
                    <a:srgbClr val="000000">
                      <a:alpha val="43137"/>
                    </a:srgbClr>
                  </a:outerShdw>
                </a:effectLst>
                <a:latin typeface="Calibri" panose="020F0502020204030204"/>
              </a:rPr>
              <a:t>ALG Vision of Success</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900" dirty="0">
                <a:effectLst/>
                <a:latin typeface="Times New Roman" panose="02020603050405020304" pitchFamily="18" charset="0"/>
                <a:ea typeface="Calibri" panose="020F0502020204030204" pitchFamily="34" charset="0"/>
              </a:rPr>
              <a:t>Through the partnership of teaching assistants supporting our course design and quantified/qualified observations, our collaborative goals are to attain 100% purposef</a:t>
            </a:r>
            <a:r>
              <a:rPr lang="en-US" sz="900" dirty="0">
                <a:latin typeface="Times New Roman" panose="02020603050405020304" pitchFamily="18" charset="0"/>
                <a:ea typeface="Calibri" panose="020F0502020204030204" pitchFamily="34" charset="0"/>
              </a:rPr>
              <a:t>ul </a:t>
            </a:r>
            <a:r>
              <a:rPr lang="en-US" sz="900" dirty="0">
                <a:effectLst/>
                <a:latin typeface="Times New Roman" panose="02020603050405020304" pitchFamily="18" charset="0"/>
                <a:ea typeface="Calibri" panose="020F0502020204030204" pitchFamily="34" charset="0"/>
              </a:rPr>
              <a:t>student engagement in every class - through the diverse and strategic utilization of classroom assessment techniques (CAT’s) - and achieve a balance of 50% lecture / 50% student engagement* by the end of the Spring 2024 semester.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i="1" dirty="0">
                <a:solidFill>
                  <a:srgbClr val="C00000"/>
                </a:solidFill>
                <a:latin typeface="Times New Roman" panose="02020603050405020304" pitchFamily="18" charset="0"/>
                <a:ea typeface="Calibri" panose="020F0502020204030204" pitchFamily="34" charset="0"/>
              </a:rPr>
              <a:t>* Foundational / Anecdotal Benchmark:  My historical classroom experience is ~ 75% lecture / 25% student engagement.</a:t>
            </a:r>
            <a:endParaRPr lang="en-US" sz="800" i="1" dirty="0">
              <a:solidFill>
                <a:srgbClr val="C00000"/>
              </a:solidFill>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17A425F-B2D1-7C62-B210-BFA7B77B4622}"/>
              </a:ext>
              <a:ext uri="{C183D7F6-B498-43B3-948B-1728B52AA6E4}">
                <adec:decorative xmlns:adec="http://schemas.microsoft.com/office/drawing/2017/decorative" val="1"/>
              </a:ext>
            </a:extLst>
          </p:cNvPr>
          <p:cNvSpPr/>
          <p:nvPr/>
        </p:nvSpPr>
        <p:spPr>
          <a:xfrm>
            <a:off x="-2" y="2720688"/>
            <a:ext cx="7772402"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3A5596D-7BED-846E-EFBA-731052745A71}"/>
              </a:ext>
            </a:extLst>
          </p:cNvPr>
          <p:cNvSpPr txBox="1"/>
          <p:nvPr/>
        </p:nvSpPr>
        <p:spPr>
          <a:xfrm>
            <a:off x="3562961" y="2442579"/>
            <a:ext cx="4085530" cy="276999"/>
          </a:xfrm>
          <a:prstGeom prst="rect">
            <a:avLst/>
          </a:prstGeom>
          <a:noFill/>
        </p:spPr>
        <p:txBody>
          <a:bodyPr wrap="square">
            <a:spAutoFit/>
          </a:bodyPr>
          <a:lstStyle/>
          <a:p>
            <a:pPr marL="0" marR="0">
              <a:spcBef>
                <a:spcPts val="0"/>
              </a:spcBef>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R.M. Ryan, B. Soenens, M. Vansteenkiste.  Reflections on self-determination theory as an organizing framework for personality psychology: Interfaces, integrations, issues, and unfinished business Journal of Personality, 87 (1) (2019), pp. 115-145.</a:t>
            </a:r>
          </a:p>
        </p:txBody>
      </p:sp>
      <p:sp>
        <p:nvSpPr>
          <p:cNvPr id="19" name="TextBox 18">
            <a:extLst>
              <a:ext uri="{FF2B5EF4-FFF2-40B4-BE49-F238E27FC236}">
                <a16:creationId xmlns:a16="http://schemas.microsoft.com/office/drawing/2014/main" id="{059F5E6E-B332-0249-DE9D-10AA87967D62}"/>
              </a:ext>
            </a:extLst>
          </p:cNvPr>
          <p:cNvSpPr txBox="1"/>
          <p:nvPr/>
        </p:nvSpPr>
        <p:spPr>
          <a:xfrm>
            <a:off x="29071" y="2472538"/>
            <a:ext cx="3547648" cy="184666"/>
          </a:xfrm>
          <a:prstGeom prst="rect">
            <a:avLst/>
          </a:prstGeom>
          <a:noFill/>
        </p:spPr>
        <p:txBody>
          <a:bodyPr wrap="square">
            <a:spAutoFit/>
          </a:bodyPr>
          <a:lstStyle/>
          <a:p>
            <a:r>
              <a:rPr lang="en-US" sz="600" dirty="0">
                <a:latin typeface="Times New Roman" panose="02020603050405020304" pitchFamily="18" charset="0"/>
                <a:cs typeface="Times New Roman" panose="02020603050405020304" pitchFamily="18" charset="0"/>
              </a:rPr>
              <a:t>Brophy, J. (2004). </a:t>
            </a:r>
            <a:r>
              <a:rPr lang="en-US" sz="600" i="1" dirty="0">
                <a:latin typeface="Times New Roman" panose="02020603050405020304" pitchFamily="18" charset="0"/>
                <a:cs typeface="Times New Roman" panose="02020603050405020304" pitchFamily="18" charset="0"/>
              </a:rPr>
              <a:t>Motivating students to learn</a:t>
            </a:r>
            <a:r>
              <a:rPr lang="en-US" sz="600" dirty="0">
                <a:latin typeface="Times New Roman" panose="02020603050405020304" pitchFamily="18" charset="0"/>
                <a:cs typeface="Times New Roman" panose="02020603050405020304" pitchFamily="18" charset="0"/>
              </a:rPr>
              <a:t> (2nd ed.).  Lawrence Erlbaum Associates Publishers.</a:t>
            </a:r>
          </a:p>
        </p:txBody>
      </p:sp>
      <p:sp>
        <p:nvSpPr>
          <p:cNvPr id="51" name="TextBox 50">
            <a:extLst>
              <a:ext uri="{FF2B5EF4-FFF2-40B4-BE49-F238E27FC236}">
                <a16:creationId xmlns:a16="http://schemas.microsoft.com/office/drawing/2014/main" id="{8FB7B150-79AF-BF4B-597D-033565D4EFD3}"/>
              </a:ext>
            </a:extLst>
          </p:cNvPr>
          <p:cNvSpPr txBox="1"/>
          <p:nvPr/>
        </p:nvSpPr>
        <p:spPr>
          <a:xfrm>
            <a:off x="29498" y="714305"/>
            <a:ext cx="7691284" cy="17697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Situation: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900" dirty="0">
                <a:effectLst/>
                <a:latin typeface="Times New Roman" panose="02020603050405020304" pitchFamily="18" charset="0"/>
                <a:ea typeface="Calibri" panose="020F0502020204030204" pitchFamily="34" charset="0"/>
              </a:rPr>
              <a:t>As an educator in higher education, have you ever asked yourself any of these questions when reflecting on your teaching;  </a:t>
            </a:r>
            <a:r>
              <a:rPr lang="en-US" sz="900" i="1" dirty="0">
                <a:effectLst/>
                <a:latin typeface="Times New Roman" panose="02020603050405020304" pitchFamily="18" charset="0"/>
                <a:ea typeface="Calibri" panose="020F0502020204030204" pitchFamily="34" charset="0"/>
              </a:rPr>
              <a:t>“Why aren’t my students participating more?”, “I have to find a way to get other students more involved.”,</a:t>
            </a:r>
            <a:r>
              <a:rPr lang="en-US" sz="900" dirty="0">
                <a:effectLst/>
                <a:latin typeface="Times New Roman" panose="02020603050405020304" pitchFamily="18" charset="0"/>
                <a:ea typeface="Calibri" panose="020F0502020204030204" pitchFamily="34" charset="0"/>
              </a:rPr>
              <a:t> or </a:t>
            </a:r>
            <a:r>
              <a:rPr lang="en-US" sz="900" i="1" dirty="0">
                <a:effectLst/>
                <a:latin typeface="Times New Roman" panose="02020603050405020304" pitchFamily="18" charset="0"/>
                <a:ea typeface="Calibri" panose="020F0502020204030204" pitchFamily="34" charset="0"/>
              </a:rPr>
              <a:t>“Am I lecturing to much and for too long?”  </a:t>
            </a:r>
            <a:r>
              <a:rPr lang="en-US" sz="900" dirty="0">
                <a:effectLst/>
                <a:latin typeface="Times New Roman" panose="02020603050405020304" pitchFamily="18" charset="0"/>
                <a:ea typeface="Calibri" panose="020F0502020204030204" pitchFamily="34" charset="0"/>
              </a:rPr>
              <a:t>What barriers or challenges do instructors face when striving for an active learning environment where students feel welcomed, embrace participation, and genuinely want to engage with others?  What was I missing or, said differently, what is the research saying about motivation and student engagement in the classroom?  Brophy argued that this active and purposeful student engagement must “focus on encouraging students to engage in activities with motivation to learn: That is, with the intention of acquiring the knowledge or skills that the activities are intended to develop” (Brophy, 2024, p. 4).  This led me to want to learn more about both </a:t>
            </a:r>
            <a:r>
              <a:rPr lang="en-US" sz="900" b="1" i="1" dirty="0">
                <a:effectLst/>
                <a:latin typeface="Times New Roman" panose="02020603050405020304" pitchFamily="18" charset="0"/>
                <a:ea typeface="Calibri" panose="020F0502020204030204" pitchFamily="34" charset="0"/>
              </a:rPr>
              <a:t>why and how</a:t>
            </a:r>
            <a:r>
              <a:rPr lang="en-US" sz="900" dirty="0">
                <a:effectLst/>
                <a:latin typeface="Times New Roman" panose="02020603050405020304" pitchFamily="18" charset="0"/>
                <a:ea typeface="Calibri" panose="020F0502020204030204" pitchFamily="34" charset="0"/>
              </a:rPr>
              <a:t> students learn.  The Self Determination Theory, originally shared with us over 40 years ago regarding one’s intrinsic motivation, has evolved to now embrace this as “a more general theory of human motivation, personality development, and wellness” (Ryan, Soenens, &amp; Vansteenkiste, 2019).  Armed with this information and genuine desire to want my students to learn through active and purposeful participation, I applied for and was awarded an Active Learning Grant (ALG) from Indiana University’s Center for Innovative Teaching and Learning (CITL) in 2023 – with a focus on active learning.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6B1C7D1-361C-62A7-A3F9-22C7C20581A6}"/>
              </a:ext>
            </a:extLst>
          </p:cNvPr>
          <p:cNvSpPr txBox="1"/>
          <p:nvPr/>
        </p:nvSpPr>
        <p:spPr>
          <a:xfrm>
            <a:off x="3459427" y="60088"/>
            <a:ext cx="4292599" cy="569387"/>
          </a:xfrm>
          <a:prstGeom prst="rect">
            <a:avLst/>
          </a:prstGeom>
          <a:solidFill>
            <a:srgbClr val="FFABAB"/>
          </a:solidFill>
          <a:effectLst>
            <a:softEdge rad="266700"/>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ALG Focus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How To Empower An Active Learning Classroom Through Strategic And Purposeful Classroom Assessment Techniques</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EF2C682-BE00-90C1-02CB-B2275253A507}"/>
              </a:ext>
            </a:extLst>
          </p:cNvPr>
          <p:cNvSpPr txBox="1"/>
          <p:nvPr/>
        </p:nvSpPr>
        <p:spPr>
          <a:xfrm>
            <a:off x="20372" y="46543"/>
            <a:ext cx="3725717" cy="677108"/>
          </a:xfrm>
          <a:prstGeom prst="rect">
            <a:avLst/>
          </a:prstGeom>
          <a:noFill/>
          <a:effectLst>
            <a:softEdge rad="317500"/>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66" charset="0"/>
                <a:ea typeface="+mn-ea"/>
                <a:cs typeface="Times New Roman" panose="02020603050405020304" pitchFamily="18" charset="0"/>
              </a:rPr>
              <a:t>Executive Summary: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A0000"/>
                </a:solidFill>
                <a:effectLst/>
                <a:uLnTx/>
                <a:uFillTx/>
                <a:latin typeface="Ink Free" panose="03080402000500000000" pitchFamily="66" charset="0"/>
                <a:ea typeface="+mn-ea"/>
                <a:cs typeface="Times New Roman" panose="02020603050405020304" pitchFamily="18" charset="0"/>
              </a:rPr>
              <a:t>2023 CITL Active Learning Grant (ALG)</a:t>
            </a:r>
          </a:p>
        </p:txBody>
      </p:sp>
      <p:sp>
        <p:nvSpPr>
          <p:cNvPr id="10" name="Title 9">
            <a:extLst>
              <a:ext uri="{FF2B5EF4-FFF2-40B4-BE49-F238E27FC236}">
                <a16:creationId xmlns:a16="http://schemas.microsoft.com/office/drawing/2014/main" id="{2C610075-A2D0-E7B7-1A0A-3A323E834389}"/>
              </a:ext>
            </a:extLst>
          </p:cNvPr>
          <p:cNvSpPr>
            <a:spLocks noGrp="1"/>
          </p:cNvSpPr>
          <p:nvPr>
            <p:ph type="title"/>
          </p:nvPr>
        </p:nvSpPr>
        <p:spPr>
          <a:xfrm>
            <a:off x="534353" y="-1944159"/>
            <a:ext cx="6703695" cy="1944159"/>
          </a:xfrm>
        </p:spPr>
        <p:txBody>
          <a:bodyPr vert="horz" lIns="91440" tIns="45720" rIns="91440" bIns="45720" rtlCol="0" anchor="b">
            <a:normAutofit/>
          </a:bodyPr>
          <a:lstStyle/>
          <a:p>
            <a:r>
              <a:rPr lang="en-US" dirty="0"/>
              <a:t>Context and outcomes</a:t>
            </a:r>
          </a:p>
        </p:txBody>
      </p:sp>
    </p:spTree>
    <p:extLst>
      <p:ext uri="{BB962C8B-B14F-4D97-AF65-F5344CB8AC3E}">
        <p14:creationId xmlns:p14="http://schemas.microsoft.com/office/powerpoint/2010/main" val="167823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1D8DAA4-EFDA-A519-77FC-969CC8EF2ACB}"/>
              </a:ext>
              <a:ext uri="{C183D7F6-B498-43B3-948B-1728B52AA6E4}">
                <adec:decorative xmlns:adec="http://schemas.microsoft.com/office/drawing/2017/decorative" val="1"/>
              </a:ext>
            </a:extLst>
          </p:cNvPr>
          <p:cNvSpPr/>
          <p:nvPr/>
        </p:nvSpPr>
        <p:spPr>
          <a:xfrm>
            <a:off x="3896385" y="7795755"/>
            <a:ext cx="2216156" cy="711674"/>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Yes, the course was very interactive which made learning better.</a:t>
            </a:r>
          </a:p>
        </p:txBody>
      </p:sp>
      <p:sp>
        <p:nvSpPr>
          <p:cNvPr id="7" name="Rectangle: Rounded Corners 6">
            <a:extLst>
              <a:ext uri="{FF2B5EF4-FFF2-40B4-BE49-F238E27FC236}">
                <a16:creationId xmlns:a16="http://schemas.microsoft.com/office/drawing/2014/main" id="{EB6A281D-5EE7-9333-197A-F7FB8C52D132}"/>
              </a:ext>
              <a:ext uri="{C183D7F6-B498-43B3-948B-1728B52AA6E4}">
                <adec:decorative xmlns:adec="http://schemas.microsoft.com/office/drawing/2017/decorative" val="1"/>
              </a:ext>
            </a:extLst>
          </p:cNvPr>
          <p:cNvSpPr/>
          <p:nvPr/>
        </p:nvSpPr>
        <p:spPr>
          <a:xfrm>
            <a:off x="3896385" y="6418268"/>
            <a:ext cx="3780212" cy="1274635"/>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They were very beneficial to our learning. I feel that this helped everyone participate, as opposed to selecting a few students per question. I enjoyed getting to see everyone's answers &amp; names, and feel this is a great way to include individuals who do not feel as comfortable raising their hand.</a:t>
            </a:r>
          </a:p>
        </p:txBody>
      </p:sp>
      <p:sp>
        <p:nvSpPr>
          <p:cNvPr id="8" name="Rectangle: Rounded Corners 7">
            <a:extLst>
              <a:ext uri="{FF2B5EF4-FFF2-40B4-BE49-F238E27FC236}">
                <a16:creationId xmlns:a16="http://schemas.microsoft.com/office/drawing/2014/main" id="{9483B759-56A0-70EC-13A8-31CCB3A84552}"/>
              </a:ext>
              <a:ext uri="{C183D7F6-B498-43B3-948B-1728B52AA6E4}">
                <adec:decorative xmlns:adec="http://schemas.microsoft.com/office/drawing/2017/decorative" val="1"/>
              </a:ext>
            </a:extLst>
          </p:cNvPr>
          <p:cNvSpPr/>
          <p:nvPr/>
        </p:nvSpPr>
        <p:spPr>
          <a:xfrm>
            <a:off x="3067879" y="2499819"/>
            <a:ext cx="4625052" cy="822773"/>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 was presented with many opportunities to engage. The professor made sure each student felt comfortable but was also doing their best in each weekly activity.</a:t>
            </a:r>
          </a:p>
        </p:txBody>
      </p:sp>
      <p:sp>
        <p:nvSpPr>
          <p:cNvPr id="10" name="Rectangle: Rounded Corners 9">
            <a:extLst>
              <a:ext uri="{FF2B5EF4-FFF2-40B4-BE49-F238E27FC236}">
                <a16:creationId xmlns:a16="http://schemas.microsoft.com/office/drawing/2014/main" id="{83D529FB-3D09-7A06-ABA3-71D446B9CFF0}"/>
              </a:ext>
              <a:ext uri="{C183D7F6-B498-43B3-948B-1728B52AA6E4}">
                <adec:decorative xmlns:adec="http://schemas.microsoft.com/office/drawing/2017/decorative" val="1"/>
              </a:ext>
            </a:extLst>
          </p:cNvPr>
          <p:cNvSpPr/>
          <p:nvPr/>
        </p:nvSpPr>
        <p:spPr>
          <a:xfrm>
            <a:off x="157029" y="3923592"/>
            <a:ext cx="1471746" cy="119231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 liked the polls and volunteering aspect of the course. It felt welcoming for all learners.</a:t>
            </a:r>
          </a:p>
        </p:txBody>
      </p:sp>
      <p:sp>
        <p:nvSpPr>
          <p:cNvPr id="11" name="Rectangle: Rounded Corners 10">
            <a:extLst>
              <a:ext uri="{FF2B5EF4-FFF2-40B4-BE49-F238E27FC236}">
                <a16:creationId xmlns:a16="http://schemas.microsoft.com/office/drawing/2014/main" id="{64646C1B-2EA1-4FBE-43C5-E03E257C2281}"/>
              </a:ext>
              <a:ext uri="{C183D7F6-B498-43B3-948B-1728B52AA6E4}">
                <adec:decorative xmlns:adec="http://schemas.microsoft.com/office/drawing/2017/decorative" val="1"/>
              </a:ext>
            </a:extLst>
          </p:cNvPr>
          <p:cNvSpPr/>
          <p:nvPr/>
        </p:nvSpPr>
        <p:spPr>
          <a:xfrm>
            <a:off x="95803" y="5190440"/>
            <a:ext cx="2706002" cy="625404"/>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 tried to participate every class and always felt encouraged to share.</a:t>
            </a:r>
          </a:p>
        </p:txBody>
      </p:sp>
      <p:sp>
        <p:nvSpPr>
          <p:cNvPr id="12" name="Rectangle: Rounded Corners 11">
            <a:extLst>
              <a:ext uri="{FF2B5EF4-FFF2-40B4-BE49-F238E27FC236}">
                <a16:creationId xmlns:a16="http://schemas.microsoft.com/office/drawing/2014/main" id="{1D59F1E0-6F89-A56A-F0F1-86B868D87ADA}"/>
              </a:ext>
              <a:ext uri="{C183D7F6-B498-43B3-948B-1728B52AA6E4}">
                <adec:decorative xmlns:adec="http://schemas.microsoft.com/office/drawing/2017/decorative" val="1"/>
              </a:ext>
            </a:extLst>
          </p:cNvPr>
          <p:cNvSpPr/>
          <p:nvPr/>
        </p:nvSpPr>
        <p:spPr>
          <a:xfrm>
            <a:off x="5572124" y="3460328"/>
            <a:ext cx="2100171" cy="946157"/>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 felt my voice and participation was heard in many different ways which was beneficial.</a:t>
            </a:r>
          </a:p>
        </p:txBody>
      </p:sp>
      <p:sp>
        <p:nvSpPr>
          <p:cNvPr id="15" name="Rectangle: Rounded Corners 14">
            <a:extLst>
              <a:ext uri="{FF2B5EF4-FFF2-40B4-BE49-F238E27FC236}">
                <a16:creationId xmlns:a16="http://schemas.microsoft.com/office/drawing/2014/main" id="{9ED65B24-4391-E014-EE5A-0E147560FC84}"/>
              </a:ext>
              <a:ext uri="{C183D7F6-B498-43B3-948B-1728B52AA6E4}">
                <adec:decorative xmlns:adec="http://schemas.microsoft.com/office/drawing/2017/decorative" val="1"/>
              </a:ext>
            </a:extLst>
          </p:cNvPr>
          <p:cNvSpPr/>
          <p:nvPr/>
        </p:nvSpPr>
        <p:spPr>
          <a:xfrm>
            <a:off x="3220366" y="5125863"/>
            <a:ext cx="2428274" cy="1151198"/>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We had lots of opportunities to participate! I liked how the table settings allowed me to participate when I didn't want to share with the whole class.</a:t>
            </a:r>
          </a:p>
        </p:txBody>
      </p:sp>
      <p:sp>
        <p:nvSpPr>
          <p:cNvPr id="17" name="Rectangle: Rounded Corners 16">
            <a:extLst>
              <a:ext uri="{FF2B5EF4-FFF2-40B4-BE49-F238E27FC236}">
                <a16:creationId xmlns:a16="http://schemas.microsoft.com/office/drawing/2014/main" id="{1712F253-2444-1CBB-107D-B143CDD7239B}"/>
              </a:ext>
              <a:ext uri="{C183D7F6-B498-43B3-948B-1728B52AA6E4}">
                <adec:decorative xmlns:adec="http://schemas.microsoft.com/office/drawing/2017/decorative" val="1"/>
              </a:ext>
            </a:extLst>
          </p:cNvPr>
          <p:cNvSpPr/>
          <p:nvPr/>
        </p:nvSpPr>
        <p:spPr>
          <a:xfrm>
            <a:off x="95803" y="5890376"/>
            <a:ext cx="1695414" cy="870189"/>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It did! I value this class so much and can't wait to apply it in the real world.</a:t>
            </a:r>
          </a:p>
        </p:txBody>
      </p:sp>
      <p:sp>
        <p:nvSpPr>
          <p:cNvPr id="21" name="Rectangle: Rounded Corners 20">
            <a:extLst>
              <a:ext uri="{FF2B5EF4-FFF2-40B4-BE49-F238E27FC236}">
                <a16:creationId xmlns:a16="http://schemas.microsoft.com/office/drawing/2014/main" id="{5EA23899-5960-A229-8053-53EB7E52C013}"/>
              </a:ext>
              <a:ext uri="{C183D7F6-B498-43B3-948B-1728B52AA6E4}">
                <adec:decorative xmlns:adec="http://schemas.microsoft.com/office/drawing/2017/decorative" val="1"/>
              </a:ext>
            </a:extLst>
          </p:cNvPr>
          <p:cNvSpPr/>
          <p:nvPr/>
        </p:nvSpPr>
        <p:spPr>
          <a:xfrm>
            <a:off x="5816184" y="4576013"/>
            <a:ext cx="1866562" cy="453188"/>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Learning was fun in this class!</a:t>
            </a:r>
          </a:p>
        </p:txBody>
      </p:sp>
      <p:sp>
        <p:nvSpPr>
          <p:cNvPr id="2" name="TextBox 1">
            <a:extLst>
              <a:ext uri="{FF2B5EF4-FFF2-40B4-BE49-F238E27FC236}">
                <a16:creationId xmlns:a16="http://schemas.microsoft.com/office/drawing/2014/main" id="{16DE75B5-4F9C-42D8-D5CD-4E9B6A16F0B7}"/>
              </a:ext>
            </a:extLst>
          </p:cNvPr>
          <p:cNvSpPr txBox="1"/>
          <p:nvPr/>
        </p:nvSpPr>
        <p:spPr>
          <a:xfrm>
            <a:off x="0" y="9845165"/>
            <a:ext cx="4387362" cy="184666"/>
          </a:xfrm>
          <a:prstGeom prst="rect">
            <a:avLst/>
          </a:prstGeom>
          <a:noFill/>
        </p:spPr>
        <p:txBody>
          <a:bodyPr wrap="square" rtlCol="0">
            <a:spAutoFit/>
          </a:bodyPr>
          <a:lstStyle/>
          <a:p>
            <a:r>
              <a:rPr lang="en-US" sz="600" b="1" u="sng" dirty="0">
                <a:latin typeface="Times New Roman" panose="02020603050405020304" pitchFamily="18" charset="0"/>
                <a:cs typeface="Times New Roman" panose="02020603050405020304" pitchFamily="18" charset="0"/>
              </a:rPr>
              <a:t>Owner</a:t>
            </a:r>
            <a:r>
              <a:rPr lang="en-US" sz="600" dirty="0">
                <a:latin typeface="Times New Roman" panose="02020603050405020304" pitchFamily="18" charset="0"/>
                <a:cs typeface="Times New Roman" panose="02020603050405020304" pitchFamily="18" charset="0"/>
              </a:rPr>
              <a:t>:  Joe Packowski   l    Indiana University-Bloomington.  Kelley School of Business   l  For Internal Use Only   l  05/15/2024</a:t>
            </a:r>
          </a:p>
        </p:txBody>
      </p:sp>
      <p:sp>
        <p:nvSpPr>
          <p:cNvPr id="3" name="TextBox 2">
            <a:extLst>
              <a:ext uri="{FF2B5EF4-FFF2-40B4-BE49-F238E27FC236}">
                <a16:creationId xmlns:a16="http://schemas.microsoft.com/office/drawing/2014/main" id="{FB5273BE-C9C2-E343-B6C6-07394F173DB7}"/>
              </a:ext>
            </a:extLst>
          </p:cNvPr>
          <p:cNvSpPr txBox="1"/>
          <p:nvPr/>
        </p:nvSpPr>
        <p:spPr>
          <a:xfrm>
            <a:off x="-1" y="9696100"/>
            <a:ext cx="5084379" cy="184666"/>
          </a:xfrm>
          <a:prstGeom prst="rect">
            <a:avLst/>
          </a:prstGeom>
          <a:noFill/>
        </p:spPr>
        <p:txBody>
          <a:bodyPr wrap="square" rtlCol="0">
            <a:spAutoFit/>
          </a:bodyPr>
          <a:lstStyle/>
          <a:p>
            <a:r>
              <a:rPr lang="en-US" sz="600" b="1" u="sng" dirty="0">
                <a:latin typeface="Times New Roman" panose="02020603050405020304" pitchFamily="18" charset="0"/>
                <a:cs typeface="Times New Roman" panose="02020603050405020304" pitchFamily="18" charset="0"/>
              </a:rPr>
              <a:t>Data Sourcing</a:t>
            </a:r>
            <a:r>
              <a:rPr lang="en-US" sz="600" dirty="0">
                <a:latin typeface="Times New Roman" panose="02020603050405020304" pitchFamily="18" charset="0"/>
                <a:cs typeface="Times New Roman" panose="02020603050405020304" pitchFamily="18" charset="0"/>
              </a:rPr>
              <a:t>:  Joe Packowski, Fall 2023 to Spring 2024 Semesters, OCQ Data, TA Data, and Personal Self-Planners.  Updated through 05/15/2024</a:t>
            </a:r>
          </a:p>
        </p:txBody>
      </p:sp>
      <p:pic>
        <p:nvPicPr>
          <p:cNvPr id="18" name="Picture 17" descr="Photo of a male student working at his desk in a classroom">
            <a:extLst>
              <a:ext uri="{FF2B5EF4-FFF2-40B4-BE49-F238E27FC236}">
                <a16:creationId xmlns:a16="http://schemas.microsoft.com/office/drawing/2014/main" id="{5AF24118-1C75-B004-CCF6-62B8402EC72B}"/>
              </a:ext>
            </a:extLst>
          </p:cNvPr>
          <p:cNvPicPr>
            <a:picLocks noChangeAspect="1"/>
          </p:cNvPicPr>
          <p:nvPr/>
        </p:nvPicPr>
        <p:blipFill>
          <a:blip r:embed="rId3"/>
          <a:stretch>
            <a:fillRect/>
          </a:stretch>
        </p:blipFill>
        <p:spPr>
          <a:xfrm>
            <a:off x="96673" y="8340754"/>
            <a:ext cx="1695414" cy="1280814"/>
          </a:xfrm>
          <a:prstGeom prst="rect">
            <a:avLst/>
          </a:prstGeom>
          <a:scene3d>
            <a:camera prst="orthographicFront"/>
            <a:lightRig rig="threePt" dir="t"/>
          </a:scene3d>
          <a:sp3d>
            <a:bevelT prst="angle"/>
          </a:sp3d>
        </p:spPr>
      </p:pic>
      <p:pic>
        <p:nvPicPr>
          <p:cNvPr id="24" name="Picture 23" descr="Image of two male students working at a desk in a classroom.">
            <a:extLst>
              <a:ext uri="{FF2B5EF4-FFF2-40B4-BE49-F238E27FC236}">
                <a16:creationId xmlns:a16="http://schemas.microsoft.com/office/drawing/2014/main" id="{C056893B-5230-2B86-8CA1-68EABF20BAFB}"/>
              </a:ext>
            </a:extLst>
          </p:cNvPr>
          <p:cNvPicPr>
            <a:picLocks noChangeAspect="1"/>
          </p:cNvPicPr>
          <p:nvPr/>
        </p:nvPicPr>
        <p:blipFill>
          <a:blip r:embed="rId4"/>
          <a:stretch>
            <a:fillRect/>
          </a:stretch>
        </p:blipFill>
        <p:spPr>
          <a:xfrm>
            <a:off x="103776" y="6883504"/>
            <a:ext cx="1688311" cy="1396567"/>
          </a:xfrm>
          <a:prstGeom prst="rect">
            <a:avLst/>
          </a:prstGeom>
          <a:scene3d>
            <a:camera prst="orthographicFront"/>
            <a:lightRig rig="threePt" dir="t"/>
          </a:scene3d>
          <a:sp3d>
            <a:bevelT prst="angle"/>
          </a:sp3d>
        </p:spPr>
      </p:pic>
      <p:pic>
        <p:nvPicPr>
          <p:cNvPr id="26" name="Picture 25" descr="Photo of female student taking group notes on a whiteboard during class.">
            <a:extLst>
              <a:ext uri="{FF2B5EF4-FFF2-40B4-BE49-F238E27FC236}">
                <a16:creationId xmlns:a16="http://schemas.microsoft.com/office/drawing/2014/main" id="{918C2641-AE94-8085-6E8E-F5EC6C2A5D0A}"/>
              </a:ext>
            </a:extLst>
          </p:cNvPr>
          <p:cNvPicPr>
            <a:picLocks noChangeAspect="1"/>
          </p:cNvPicPr>
          <p:nvPr/>
        </p:nvPicPr>
        <p:blipFill>
          <a:blip r:embed="rId5"/>
          <a:stretch>
            <a:fillRect/>
          </a:stretch>
        </p:blipFill>
        <p:spPr>
          <a:xfrm>
            <a:off x="1857100" y="6889499"/>
            <a:ext cx="1844298" cy="2739588"/>
          </a:xfrm>
          <a:prstGeom prst="rect">
            <a:avLst/>
          </a:prstGeom>
          <a:scene3d>
            <a:camera prst="orthographicFront"/>
            <a:lightRig rig="threePt" dir="t"/>
          </a:scene3d>
          <a:sp3d>
            <a:bevelT prst="angle"/>
          </a:sp3d>
        </p:spPr>
      </p:pic>
      <p:sp>
        <p:nvSpPr>
          <p:cNvPr id="5" name="Rectangle: Rounded Corners 4">
            <a:extLst>
              <a:ext uri="{FF2B5EF4-FFF2-40B4-BE49-F238E27FC236}">
                <a16:creationId xmlns:a16="http://schemas.microsoft.com/office/drawing/2014/main" id="{66B39E89-5D5F-7DA8-8ADA-452BDAB93570}"/>
              </a:ext>
              <a:ext uri="{C183D7F6-B498-43B3-948B-1728B52AA6E4}">
                <adec:decorative xmlns:adec="http://schemas.microsoft.com/office/drawing/2017/decorative" val="1"/>
              </a:ext>
            </a:extLst>
          </p:cNvPr>
          <p:cNvSpPr/>
          <p:nvPr/>
        </p:nvSpPr>
        <p:spPr>
          <a:xfrm>
            <a:off x="6314668" y="7811840"/>
            <a:ext cx="1368078" cy="695589"/>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Name (activity) tents were cool!</a:t>
            </a:r>
          </a:p>
        </p:txBody>
      </p:sp>
      <p:sp>
        <p:nvSpPr>
          <p:cNvPr id="9" name="Rectangle: Rounded Corners 8">
            <a:extLst>
              <a:ext uri="{FF2B5EF4-FFF2-40B4-BE49-F238E27FC236}">
                <a16:creationId xmlns:a16="http://schemas.microsoft.com/office/drawing/2014/main" id="{47F87076-A5F0-F4C6-58C6-DF70EB81E84A}"/>
              </a:ext>
              <a:ext uri="{C183D7F6-B498-43B3-948B-1728B52AA6E4}">
                <adec:decorative xmlns:adec="http://schemas.microsoft.com/office/drawing/2017/decorative" val="1"/>
              </a:ext>
            </a:extLst>
          </p:cNvPr>
          <p:cNvSpPr/>
          <p:nvPr/>
        </p:nvSpPr>
        <p:spPr>
          <a:xfrm>
            <a:off x="159490" y="2518893"/>
            <a:ext cx="2768432" cy="1263963"/>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Yes, Professor Packowski was always deploying new strategies for engagement and feedback collection. He seemed to truly value what each student had to say during opportunities to share.</a:t>
            </a:r>
          </a:p>
        </p:txBody>
      </p:sp>
      <p:sp>
        <p:nvSpPr>
          <p:cNvPr id="14" name="Rectangle: Rounded Corners 13">
            <a:extLst>
              <a:ext uri="{FF2B5EF4-FFF2-40B4-BE49-F238E27FC236}">
                <a16:creationId xmlns:a16="http://schemas.microsoft.com/office/drawing/2014/main" id="{CB3B713A-6341-7321-F6BF-FDA8C05FE990}"/>
              </a:ext>
              <a:ext uri="{C183D7F6-B498-43B3-948B-1728B52AA6E4}">
                <adec:decorative xmlns:adec="http://schemas.microsoft.com/office/drawing/2017/decorative" val="1"/>
              </a:ext>
            </a:extLst>
          </p:cNvPr>
          <p:cNvSpPr/>
          <p:nvPr/>
        </p:nvSpPr>
        <p:spPr>
          <a:xfrm>
            <a:off x="1856230" y="5870458"/>
            <a:ext cx="1306789" cy="890108"/>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Not really, we could just raise our hands and answer.</a:t>
            </a:r>
          </a:p>
        </p:txBody>
      </p:sp>
      <p:sp>
        <p:nvSpPr>
          <p:cNvPr id="16" name="Rectangle: Rounded Corners 15">
            <a:extLst>
              <a:ext uri="{FF2B5EF4-FFF2-40B4-BE49-F238E27FC236}">
                <a16:creationId xmlns:a16="http://schemas.microsoft.com/office/drawing/2014/main" id="{31D1050A-419B-66E9-1F96-B7B55ABE468F}"/>
              </a:ext>
              <a:ext uri="{C183D7F6-B498-43B3-948B-1728B52AA6E4}">
                <adec:decorative xmlns:adec="http://schemas.microsoft.com/office/drawing/2017/decorative" val="1"/>
              </a:ext>
            </a:extLst>
          </p:cNvPr>
          <p:cNvSpPr/>
          <p:nvPr/>
        </p:nvSpPr>
        <p:spPr>
          <a:xfrm>
            <a:off x="3067879" y="3492119"/>
            <a:ext cx="2428273" cy="65757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 felt comfortable volunteering every week.</a:t>
            </a:r>
          </a:p>
        </p:txBody>
      </p:sp>
      <p:sp>
        <p:nvSpPr>
          <p:cNvPr id="19" name="Rectangle: Rounded Corners 18">
            <a:extLst>
              <a:ext uri="{FF2B5EF4-FFF2-40B4-BE49-F238E27FC236}">
                <a16:creationId xmlns:a16="http://schemas.microsoft.com/office/drawing/2014/main" id="{193D0CF0-F3A0-9556-3417-F2FD383BE314}"/>
              </a:ext>
              <a:ext uri="{C183D7F6-B498-43B3-948B-1728B52AA6E4}">
                <adec:decorative xmlns:adec="http://schemas.microsoft.com/office/drawing/2017/decorative" val="1"/>
              </a:ext>
            </a:extLst>
          </p:cNvPr>
          <p:cNvSpPr/>
          <p:nvPr/>
        </p:nvSpPr>
        <p:spPr>
          <a:xfrm>
            <a:off x="1711324" y="4298760"/>
            <a:ext cx="3784828" cy="65757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 felt like I had many opportunities to get involved in class, and these helped me apply the concepts that we were discussing in class.</a:t>
            </a:r>
          </a:p>
        </p:txBody>
      </p:sp>
      <p:sp>
        <p:nvSpPr>
          <p:cNvPr id="20" name="Rectangle: Rounded Corners 19">
            <a:extLst>
              <a:ext uri="{FF2B5EF4-FFF2-40B4-BE49-F238E27FC236}">
                <a16:creationId xmlns:a16="http://schemas.microsoft.com/office/drawing/2014/main" id="{C7137FD4-5F39-BE19-D06A-76B5BE6AF723}"/>
              </a:ext>
              <a:ext uri="{C183D7F6-B498-43B3-948B-1728B52AA6E4}">
                <adec:decorative xmlns:adec="http://schemas.microsoft.com/office/drawing/2017/decorative" val="1"/>
              </a:ext>
            </a:extLst>
          </p:cNvPr>
          <p:cNvSpPr/>
          <p:nvPr/>
        </p:nvSpPr>
        <p:spPr>
          <a:xfrm>
            <a:off x="6304217" y="8707536"/>
            <a:ext cx="1368078" cy="1091883"/>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This was beneficial because everyone was engaged.</a:t>
            </a:r>
          </a:p>
        </p:txBody>
      </p:sp>
      <p:sp>
        <p:nvSpPr>
          <p:cNvPr id="22" name="Rectangle: Rounded Corners 21">
            <a:extLst>
              <a:ext uri="{FF2B5EF4-FFF2-40B4-BE49-F238E27FC236}">
                <a16:creationId xmlns:a16="http://schemas.microsoft.com/office/drawing/2014/main" id="{F41A6BB9-2C6A-3AAC-093F-C2461950906B}"/>
              </a:ext>
              <a:ext uri="{C183D7F6-B498-43B3-948B-1728B52AA6E4}">
                <adec:decorative xmlns:adec="http://schemas.microsoft.com/office/drawing/2017/decorative" val="1"/>
              </a:ext>
            </a:extLst>
          </p:cNvPr>
          <p:cNvSpPr/>
          <p:nvPr/>
        </p:nvSpPr>
        <p:spPr>
          <a:xfrm>
            <a:off x="4998314" y="8608521"/>
            <a:ext cx="1250087" cy="1272245"/>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 thought the name tents was innovative and increased participation.</a:t>
            </a:r>
          </a:p>
        </p:txBody>
      </p:sp>
      <p:sp>
        <p:nvSpPr>
          <p:cNvPr id="23" name="Rectangle: Rounded Corners 22">
            <a:extLst>
              <a:ext uri="{FF2B5EF4-FFF2-40B4-BE49-F238E27FC236}">
                <a16:creationId xmlns:a16="http://schemas.microsoft.com/office/drawing/2014/main" id="{0E10727F-2403-7A16-FC70-6DFB1A1E6BEA}"/>
              </a:ext>
              <a:ext uri="{C183D7F6-B498-43B3-948B-1728B52AA6E4}">
                <adec:decorative xmlns:adec="http://schemas.microsoft.com/office/drawing/2017/decorative" val="1"/>
              </a:ext>
            </a:extLst>
          </p:cNvPr>
          <p:cNvSpPr/>
          <p:nvPr/>
        </p:nvSpPr>
        <p:spPr>
          <a:xfrm>
            <a:off x="5780142" y="5115907"/>
            <a:ext cx="1866563" cy="1210935"/>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I noticed we needed them less and less as the semester went on because more people volunteered and openly participated.</a:t>
            </a:r>
          </a:p>
        </p:txBody>
      </p:sp>
      <p:sp>
        <p:nvSpPr>
          <p:cNvPr id="25" name="Rectangle: Rounded Corners 24">
            <a:extLst>
              <a:ext uri="{FF2B5EF4-FFF2-40B4-BE49-F238E27FC236}">
                <a16:creationId xmlns:a16="http://schemas.microsoft.com/office/drawing/2014/main" id="{C5021C07-4157-BC37-162D-0ECD214A8866}"/>
              </a:ext>
              <a:ext uri="{C183D7F6-B498-43B3-948B-1728B52AA6E4}">
                <adec:decorative xmlns:adec="http://schemas.microsoft.com/office/drawing/2017/decorative" val="1"/>
              </a:ext>
            </a:extLst>
          </p:cNvPr>
          <p:cNvSpPr/>
          <p:nvPr/>
        </p:nvSpPr>
        <p:spPr>
          <a:xfrm>
            <a:off x="3904053" y="8682500"/>
            <a:ext cx="891606" cy="870189"/>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Ink Free" panose="03080402000500000000" pitchFamily="66" charset="0"/>
              </a:rPr>
              <a:t>Super engaging!</a:t>
            </a:r>
          </a:p>
        </p:txBody>
      </p:sp>
      <p:pic>
        <p:nvPicPr>
          <p:cNvPr id="6" name="Picture 5">
            <a:extLst>
              <a:ext uri="{FF2B5EF4-FFF2-40B4-BE49-F238E27FC236}">
                <a16:creationId xmlns:a16="http://schemas.microsoft.com/office/drawing/2014/main" id="{D42391AC-A7A7-089B-9A52-5966116CC6A6}"/>
              </a:ext>
              <a:ext uri="{C183D7F6-B498-43B3-948B-1728B52AA6E4}">
                <adec:decorative xmlns:adec="http://schemas.microsoft.com/office/drawing/2017/decorative" val="1"/>
              </a:ext>
            </a:extLst>
          </p:cNvPr>
          <p:cNvPicPr>
            <a:picLocks noChangeAspect="1"/>
          </p:cNvPicPr>
          <p:nvPr/>
        </p:nvPicPr>
        <p:blipFill>
          <a:blip r:embed="rId6">
            <a:duotone>
              <a:schemeClr val="bg2">
                <a:shade val="45000"/>
                <a:satMod val="135000"/>
              </a:schemeClr>
              <a:prstClr val="white"/>
            </a:duotone>
          </a:blip>
          <a:stretch>
            <a:fillRect/>
          </a:stretch>
        </p:blipFill>
        <p:spPr>
          <a:xfrm>
            <a:off x="2831" y="247593"/>
            <a:ext cx="7564094" cy="1983247"/>
          </a:xfrm>
          <a:prstGeom prst="rect">
            <a:avLst/>
          </a:prstGeom>
          <a:effectLst>
            <a:softEdge rad="762000"/>
          </a:effectLst>
        </p:spPr>
      </p:pic>
      <p:sp>
        <p:nvSpPr>
          <p:cNvPr id="28" name="Rectangle: Beveled 27">
            <a:extLst>
              <a:ext uri="{FF2B5EF4-FFF2-40B4-BE49-F238E27FC236}">
                <a16:creationId xmlns:a16="http://schemas.microsoft.com/office/drawing/2014/main" id="{1A363CE2-91EC-5BC3-D38A-2C3D8620C093}"/>
              </a:ext>
              <a:ext uri="{C183D7F6-B498-43B3-948B-1728B52AA6E4}">
                <adec:decorative xmlns:adec="http://schemas.microsoft.com/office/drawing/2017/decorative" val="1"/>
              </a:ext>
            </a:extLst>
          </p:cNvPr>
          <p:cNvSpPr/>
          <p:nvPr/>
        </p:nvSpPr>
        <p:spPr>
          <a:xfrm>
            <a:off x="6615953" y="9845165"/>
            <a:ext cx="1156447" cy="194691"/>
          </a:xfrm>
          <a:prstGeom prst="bevel">
            <a:avLst>
              <a:gd name="adj" fmla="val 17817"/>
            </a:avLst>
          </a:prstGeom>
          <a:solidFill>
            <a:srgbClr val="C4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k Free" panose="03080402000500000000" pitchFamily="66" charset="0"/>
                <a:ea typeface="+mn-ea"/>
                <a:cs typeface="+mn-cs"/>
              </a:rPr>
              <a:t>Page </a:t>
            </a:r>
            <a:r>
              <a:rPr lang="en-US" sz="900" b="1" dirty="0">
                <a:solidFill>
                  <a:prstClr val="white"/>
                </a:solidFill>
                <a:effectLst>
                  <a:outerShdw blurRad="38100" dist="38100" dir="2700000" algn="tl">
                    <a:srgbClr val="000000">
                      <a:alpha val="43137"/>
                    </a:srgbClr>
                  </a:outerShdw>
                </a:effectLst>
                <a:latin typeface="Ink Free" panose="03080402000500000000" pitchFamily="66" charset="0"/>
              </a:rPr>
              <a:t>3 </a:t>
            </a: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k Free" panose="03080402000500000000" pitchFamily="66" charset="0"/>
                <a:ea typeface="+mn-ea"/>
                <a:cs typeface="+mn-cs"/>
              </a:rPr>
              <a:t>of 4</a:t>
            </a:r>
          </a:p>
        </p:txBody>
      </p:sp>
      <p:pic>
        <p:nvPicPr>
          <p:cNvPr id="42" name="Picture 41">
            <a:extLst>
              <a:ext uri="{FF2B5EF4-FFF2-40B4-BE49-F238E27FC236}">
                <a16:creationId xmlns:a16="http://schemas.microsoft.com/office/drawing/2014/main" id="{1E493679-8455-E58B-A2FB-4B443A262AC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7273" y="1000404"/>
            <a:ext cx="7595473" cy="1347645"/>
          </a:xfrm>
          <a:prstGeom prst="rect">
            <a:avLst/>
          </a:prstGeom>
          <a:scene3d>
            <a:camera prst="orthographicFront"/>
            <a:lightRig rig="threePt" dir="t"/>
          </a:scene3d>
          <a:sp3d>
            <a:bevelT w="139700" h="139700" prst="divot"/>
          </a:sp3d>
        </p:spPr>
      </p:pic>
      <p:sp>
        <p:nvSpPr>
          <p:cNvPr id="43" name="Google Shape;75;p15">
            <a:extLst>
              <a:ext uri="{FF2B5EF4-FFF2-40B4-BE49-F238E27FC236}">
                <a16:creationId xmlns:a16="http://schemas.microsoft.com/office/drawing/2014/main" id="{60C964D5-9C33-DCB5-007F-554CFFD5A01A}"/>
              </a:ext>
            </a:extLst>
          </p:cNvPr>
          <p:cNvSpPr txBox="1">
            <a:spLocks/>
          </p:cNvSpPr>
          <p:nvPr/>
        </p:nvSpPr>
        <p:spPr>
          <a:xfrm>
            <a:off x="1489166" y="1094042"/>
            <a:ext cx="6095302" cy="1181500"/>
          </a:xfrm>
          <a:prstGeom prst="rect">
            <a:avLst/>
          </a:prstGeom>
          <a:noFill/>
          <a:scene3d>
            <a:camera prst="orthographicFront"/>
            <a:lightRig rig="threePt" dir="t"/>
          </a:scene3d>
          <a:sp3d>
            <a:bevelT/>
          </a:sp3d>
        </p:spPr>
        <p:txBody>
          <a:bodyPr spcFirstLastPara="1" wrap="square" lIns="121900" tIns="121900" rIns="121900" bIns="12190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Student Balanced Feedback on </a:t>
            </a:r>
            <a:r>
              <a:rPr lang="en-US" sz="1600" b="1" dirty="0">
                <a:solidFill>
                  <a:prstClr val="white"/>
                </a:solidFill>
                <a:latin typeface="Times New Roman" panose="02020603050405020304" pitchFamily="18" charset="0"/>
                <a:cs typeface="Times New Roman" panose="02020603050405020304" pitchFamily="18" charset="0"/>
                <a:sym typeface="Arial"/>
              </a:rPr>
              <a:t>our ALG Classroom:  </a:t>
            </a:r>
          </a:p>
          <a:p>
            <a:pPr marL="0" marR="0" lvl="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(via an added OCQ Qualified Question)…</a:t>
            </a:r>
          </a:p>
          <a:p>
            <a:pPr marL="0" marR="0" lvl="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“From an active learning perspective, please comment on whether or not our</a:t>
            </a:r>
          </a:p>
          <a:p>
            <a:pPr marL="0" marR="0" lvl="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course provided you with opportunities to participate, engage, and feel</a:t>
            </a:r>
          </a:p>
          <a:p>
            <a:pPr marL="0" marR="0" lvl="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welcomed/valued at a level you felt comfortable through the various activities and engagement exercises (activity tents, polls, volunteering, randomizer).”</a:t>
            </a:r>
          </a:p>
        </p:txBody>
      </p:sp>
      <p:sp>
        <p:nvSpPr>
          <p:cNvPr id="13" name="TextBox 12">
            <a:extLst>
              <a:ext uri="{FF2B5EF4-FFF2-40B4-BE49-F238E27FC236}">
                <a16:creationId xmlns:a16="http://schemas.microsoft.com/office/drawing/2014/main" id="{D93E739D-A0BC-2861-A253-9486C523871F}"/>
              </a:ext>
              <a:ext uri="{C183D7F6-B498-43B3-948B-1728B52AA6E4}">
                <adec:decorative xmlns:adec="http://schemas.microsoft.com/office/drawing/2017/decorative" val="1"/>
              </a:ext>
            </a:extLst>
          </p:cNvPr>
          <p:cNvSpPr txBox="1"/>
          <p:nvPr/>
        </p:nvSpPr>
        <p:spPr>
          <a:xfrm>
            <a:off x="28039" y="36372"/>
            <a:ext cx="7752027" cy="892552"/>
          </a:xfrm>
          <a:prstGeom prst="rect">
            <a:avLst/>
          </a:prstGeom>
          <a:noFill/>
          <a:effectLst>
            <a:softEdge rad="317500"/>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66" charset="0"/>
                <a:ea typeface="+mn-ea"/>
                <a:cs typeface="Times New Roman" panose="02020603050405020304" pitchFamily="18" charset="0"/>
              </a:rPr>
              <a:t>Executive Summary: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A0000"/>
                </a:solidFill>
                <a:uLnTx/>
                <a:uFillTx/>
                <a:latin typeface="Ink Free" panose="03080402000500000000" pitchFamily="66" charset="0"/>
                <a:ea typeface="+mn-ea"/>
                <a:cs typeface="Times New Roman" panose="02020603050405020304" pitchFamily="18" charset="0"/>
              </a:rPr>
              <a:t>2023 CITL Active Learning Grant (ALG)</a:t>
            </a:r>
          </a:p>
        </p:txBody>
      </p:sp>
      <p:pic>
        <p:nvPicPr>
          <p:cNvPr id="29" name="Picture 28">
            <a:extLst>
              <a:ext uri="{FF2B5EF4-FFF2-40B4-BE49-F238E27FC236}">
                <a16:creationId xmlns:a16="http://schemas.microsoft.com/office/drawing/2014/main" id="{0E08CB9E-56D8-82A5-546A-A71C8FF45B2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420659" y="443778"/>
            <a:ext cx="2355871" cy="151879"/>
          </a:xfrm>
          <a:prstGeom prst="rect">
            <a:avLst/>
          </a:prstGeom>
          <a:effectLst>
            <a:softEdge rad="31750"/>
          </a:effectLst>
        </p:spPr>
      </p:pic>
      <p:pic>
        <p:nvPicPr>
          <p:cNvPr id="30" name="Picture 29">
            <a:extLst>
              <a:ext uri="{FF2B5EF4-FFF2-40B4-BE49-F238E27FC236}">
                <a16:creationId xmlns:a16="http://schemas.microsoft.com/office/drawing/2014/main" id="{9BE5F284-023B-08AE-AD4E-96DBF3C3613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008066" y="44001"/>
            <a:ext cx="2694885" cy="398437"/>
          </a:xfrm>
          <a:prstGeom prst="rect">
            <a:avLst/>
          </a:prstGeom>
          <a:effectLst>
            <a:softEdge rad="31750"/>
          </a:effectLst>
        </p:spPr>
      </p:pic>
      <p:sp>
        <p:nvSpPr>
          <p:cNvPr id="31" name="Title 30">
            <a:extLst>
              <a:ext uri="{FF2B5EF4-FFF2-40B4-BE49-F238E27FC236}">
                <a16:creationId xmlns:a16="http://schemas.microsoft.com/office/drawing/2014/main" id="{F3CE39F0-BE24-0056-6947-8143E6086EC2}"/>
              </a:ext>
            </a:extLst>
          </p:cNvPr>
          <p:cNvSpPr>
            <a:spLocks noGrp="1"/>
          </p:cNvSpPr>
          <p:nvPr>
            <p:ph type="title"/>
          </p:nvPr>
        </p:nvSpPr>
        <p:spPr>
          <a:xfrm>
            <a:off x="534353" y="-1944159"/>
            <a:ext cx="6703695" cy="1944159"/>
          </a:xfrm>
        </p:spPr>
        <p:txBody>
          <a:bodyPr vert="horz" lIns="91440" tIns="45720" rIns="91440" bIns="45720" rtlCol="0" anchor="b">
            <a:normAutofit/>
          </a:bodyPr>
          <a:lstStyle/>
          <a:p>
            <a:r>
              <a:rPr lang="en-US" dirty="0"/>
              <a:t>Student feedback on the project</a:t>
            </a:r>
          </a:p>
        </p:txBody>
      </p:sp>
    </p:spTree>
    <p:extLst>
      <p:ext uri="{BB962C8B-B14F-4D97-AF65-F5344CB8AC3E}">
        <p14:creationId xmlns:p14="http://schemas.microsoft.com/office/powerpoint/2010/main" val="293826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E75B5-4F9C-42D8-D5CD-4E9B6A16F0B7}"/>
              </a:ext>
            </a:extLst>
          </p:cNvPr>
          <p:cNvSpPr txBox="1"/>
          <p:nvPr/>
        </p:nvSpPr>
        <p:spPr>
          <a:xfrm>
            <a:off x="0" y="9845165"/>
            <a:ext cx="4387362"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Owner</a:t>
            </a: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Joe Packowski   l    Indiana University-Bloomington.  Kelley School of Business   l  For Internal Use Only   l  05/15/2024</a:t>
            </a:r>
          </a:p>
        </p:txBody>
      </p:sp>
      <p:sp>
        <p:nvSpPr>
          <p:cNvPr id="3" name="TextBox 2">
            <a:extLst>
              <a:ext uri="{FF2B5EF4-FFF2-40B4-BE49-F238E27FC236}">
                <a16:creationId xmlns:a16="http://schemas.microsoft.com/office/drawing/2014/main" id="{FB5273BE-C9C2-E343-B6C6-07394F173DB7}"/>
              </a:ext>
            </a:extLst>
          </p:cNvPr>
          <p:cNvSpPr txBox="1"/>
          <p:nvPr/>
        </p:nvSpPr>
        <p:spPr>
          <a:xfrm>
            <a:off x="-1" y="9696100"/>
            <a:ext cx="508437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 Sourcing</a:t>
            </a:r>
            <a:r>
              <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Joe Packowski, Fall 2023 to Spring 2024 Semesters, OCQ Data, TA Data, and Personal Self-Planners.  Updated through 05/15/2024</a:t>
            </a:r>
          </a:p>
        </p:txBody>
      </p:sp>
      <p:pic>
        <p:nvPicPr>
          <p:cNvPr id="6" name="Picture 5">
            <a:extLst>
              <a:ext uri="{FF2B5EF4-FFF2-40B4-BE49-F238E27FC236}">
                <a16:creationId xmlns:a16="http://schemas.microsoft.com/office/drawing/2014/main" id="{D42391AC-A7A7-089B-9A52-5966116CC6A6}"/>
              </a:ext>
              <a:ext uri="{C183D7F6-B498-43B3-948B-1728B52AA6E4}">
                <adec:decorative xmlns:adec="http://schemas.microsoft.com/office/drawing/2017/decorative" val="1"/>
              </a:ext>
            </a:extLst>
          </p:cNvPr>
          <p:cNvPicPr>
            <a:picLocks noChangeAspect="1"/>
          </p:cNvPicPr>
          <p:nvPr/>
        </p:nvPicPr>
        <p:blipFill>
          <a:blip r:embed="rId3">
            <a:duotone>
              <a:schemeClr val="bg2">
                <a:shade val="45000"/>
                <a:satMod val="135000"/>
              </a:schemeClr>
              <a:prstClr val="white"/>
            </a:duotone>
          </a:blip>
          <a:stretch>
            <a:fillRect/>
          </a:stretch>
        </p:blipFill>
        <p:spPr>
          <a:xfrm>
            <a:off x="20374" y="18757"/>
            <a:ext cx="7564094" cy="1983247"/>
          </a:xfrm>
          <a:prstGeom prst="rect">
            <a:avLst/>
          </a:prstGeom>
          <a:effectLst>
            <a:softEdge rad="762000"/>
          </a:effectLst>
        </p:spPr>
      </p:pic>
      <p:sp>
        <p:nvSpPr>
          <p:cNvPr id="28" name="Rectangle: Beveled 27">
            <a:extLst>
              <a:ext uri="{FF2B5EF4-FFF2-40B4-BE49-F238E27FC236}">
                <a16:creationId xmlns:a16="http://schemas.microsoft.com/office/drawing/2014/main" id="{1A363CE2-91EC-5BC3-D38A-2C3D8620C093}"/>
              </a:ext>
              <a:ext uri="{C183D7F6-B498-43B3-948B-1728B52AA6E4}">
                <adec:decorative xmlns:adec="http://schemas.microsoft.com/office/drawing/2017/decorative" val="1"/>
              </a:ext>
            </a:extLst>
          </p:cNvPr>
          <p:cNvSpPr/>
          <p:nvPr/>
        </p:nvSpPr>
        <p:spPr>
          <a:xfrm>
            <a:off x="6615953" y="9845165"/>
            <a:ext cx="1156447" cy="194691"/>
          </a:xfrm>
          <a:prstGeom prst="bevel">
            <a:avLst>
              <a:gd name="adj" fmla="val 17817"/>
            </a:avLst>
          </a:prstGeom>
          <a:solidFill>
            <a:srgbClr val="C4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k Free" panose="03080402000500000000" pitchFamily="66" charset="0"/>
                <a:ea typeface="+mn-ea"/>
                <a:cs typeface="+mn-cs"/>
              </a:rPr>
              <a:t>Page 4 of 4</a:t>
            </a:r>
          </a:p>
        </p:txBody>
      </p:sp>
      <p:sp>
        <p:nvSpPr>
          <p:cNvPr id="45" name="TextBox 44">
            <a:extLst>
              <a:ext uri="{FF2B5EF4-FFF2-40B4-BE49-F238E27FC236}">
                <a16:creationId xmlns:a16="http://schemas.microsoft.com/office/drawing/2014/main" id="{45995CAE-B5EF-9BA8-2ACA-6A25B90D6106}"/>
              </a:ext>
            </a:extLst>
          </p:cNvPr>
          <p:cNvSpPr txBox="1"/>
          <p:nvPr/>
        </p:nvSpPr>
        <p:spPr>
          <a:xfrm>
            <a:off x="1806967" y="9320080"/>
            <a:ext cx="1785359" cy="338554"/>
          </a:xfrm>
          <a:prstGeom prst="rect">
            <a:avLst/>
          </a:prstGeom>
          <a:noFill/>
          <a:effectLst>
            <a:softEdge rad="317500"/>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uLnTx/>
                <a:uFillTx/>
                <a:latin typeface="Ink Free" panose="03080402000500000000" pitchFamily="66" charset="0"/>
                <a:ea typeface="+mn-ea"/>
                <a:cs typeface="Times New Roman" panose="02020603050405020304" pitchFamily="18" charset="0"/>
              </a:rPr>
              <a:t>Paige Osbourne</a:t>
            </a:r>
          </a:p>
        </p:txBody>
      </p:sp>
      <p:pic>
        <p:nvPicPr>
          <p:cNvPr id="46" name="Picture 45" descr="Photo of Paige Osbourne">
            <a:extLst>
              <a:ext uri="{FF2B5EF4-FFF2-40B4-BE49-F238E27FC236}">
                <a16:creationId xmlns:a16="http://schemas.microsoft.com/office/drawing/2014/main" id="{337E52E6-2170-502A-AA02-10422D506F3E}"/>
              </a:ext>
            </a:extLst>
          </p:cNvPr>
          <p:cNvPicPr>
            <a:picLocks noChangeAspect="1"/>
          </p:cNvPicPr>
          <p:nvPr/>
        </p:nvPicPr>
        <p:blipFill>
          <a:blip r:embed="rId4"/>
          <a:stretch>
            <a:fillRect/>
          </a:stretch>
        </p:blipFill>
        <p:spPr>
          <a:xfrm>
            <a:off x="885303" y="8808925"/>
            <a:ext cx="828417" cy="791977"/>
          </a:xfrm>
          <a:prstGeom prst="rect">
            <a:avLst/>
          </a:prstGeom>
          <a:effectLst>
            <a:softEdge rad="63500"/>
          </a:effectLst>
        </p:spPr>
      </p:pic>
      <p:sp>
        <p:nvSpPr>
          <p:cNvPr id="44" name="Thought Bubble: Cloud 43" descr="Thought bubble with quote from Paige Osbourne: “Overall, I also wanted….”">
            <a:extLst>
              <a:ext uri="{FF2B5EF4-FFF2-40B4-BE49-F238E27FC236}">
                <a16:creationId xmlns:a16="http://schemas.microsoft.com/office/drawing/2014/main" id="{9D073C90-F310-D0BA-BF8C-4CD8D2E963B9}"/>
              </a:ext>
            </a:extLst>
          </p:cNvPr>
          <p:cNvSpPr/>
          <p:nvPr/>
        </p:nvSpPr>
        <p:spPr>
          <a:xfrm>
            <a:off x="2002267" y="7064590"/>
            <a:ext cx="5595582" cy="2092554"/>
          </a:xfrm>
          <a:prstGeom prst="cloudCallout">
            <a:avLst/>
          </a:prstGeom>
          <a:solidFill>
            <a:schemeClr val="bg1">
              <a:lumMod val="95000"/>
            </a:schemeClr>
          </a:solidFill>
          <a:ln w="28575">
            <a:solidFill>
              <a:srgbClr val="C00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Ink Free" panose="03080402000500000000" pitchFamily="66" charset="0"/>
              </a:rPr>
              <a:t>Overall, I also wanted to note that as a TA, I know that I have gotten just as much out of this experience as I’ve provided to the class or to Prof Pack, a unique element of holding a TA position for Compass.</a:t>
            </a:r>
          </a:p>
        </p:txBody>
      </p:sp>
      <p:sp>
        <p:nvSpPr>
          <p:cNvPr id="41" name="TextBox 40">
            <a:extLst>
              <a:ext uri="{FF2B5EF4-FFF2-40B4-BE49-F238E27FC236}">
                <a16:creationId xmlns:a16="http://schemas.microsoft.com/office/drawing/2014/main" id="{C61B7A01-4B19-53DC-A871-9CD98FA628D4}"/>
              </a:ext>
            </a:extLst>
          </p:cNvPr>
          <p:cNvSpPr txBox="1"/>
          <p:nvPr/>
        </p:nvSpPr>
        <p:spPr>
          <a:xfrm>
            <a:off x="0" y="7537373"/>
            <a:ext cx="1785359" cy="338554"/>
          </a:xfrm>
          <a:prstGeom prst="rect">
            <a:avLst/>
          </a:prstGeom>
          <a:noFill/>
          <a:effectLst>
            <a:softEdge rad="317500"/>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uLnTx/>
                <a:uFillTx/>
                <a:latin typeface="Ink Free" panose="03080402000500000000" pitchFamily="66" charset="0"/>
                <a:ea typeface="+mn-ea"/>
                <a:cs typeface="Times New Roman" panose="02020603050405020304" pitchFamily="18" charset="0"/>
              </a:rPr>
              <a:t>Joe Packowski</a:t>
            </a:r>
          </a:p>
        </p:txBody>
      </p:sp>
      <p:pic>
        <p:nvPicPr>
          <p:cNvPr id="40" name="Picture 39" descr="Photo of instructor Joe Packowski">
            <a:extLst>
              <a:ext uri="{FF2B5EF4-FFF2-40B4-BE49-F238E27FC236}">
                <a16:creationId xmlns:a16="http://schemas.microsoft.com/office/drawing/2014/main" id="{CF211C35-6917-8621-477D-D49B2718E721}"/>
              </a:ext>
            </a:extLst>
          </p:cNvPr>
          <p:cNvPicPr>
            <a:picLocks noChangeAspect="1"/>
          </p:cNvPicPr>
          <p:nvPr/>
        </p:nvPicPr>
        <p:blipFill>
          <a:blip r:embed="rId5"/>
          <a:stretch>
            <a:fillRect/>
          </a:stretch>
        </p:blipFill>
        <p:spPr>
          <a:xfrm>
            <a:off x="277141" y="6752086"/>
            <a:ext cx="587763" cy="729444"/>
          </a:xfrm>
          <a:prstGeom prst="rect">
            <a:avLst/>
          </a:prstGeom>
          <a:effectLst>
            <a:softEdge rad="63500"/>
          </a:effectLst>
        </p:spPr>
      </p:pic>
      <p:sp>
        <p:nvSpPr>
          <p:cNvPr id="35" name="Thought Bubble: Cloud 34" descr="Thought bubble with a quote from Joe Packowski: “The ability to partner….”">
            <a:extLst>
              <a:ext uri="{FF2B5EF4-FFF2-40B4-BE49-F238E27FC236}">
                <a16:creationId xmlns:a16="http://schemas.microsoft.com/office/drawing/2014/main" id="{E285F066-F16F-EC6E-A06D-80FD7CFE740D}"/>
              </a:ext>
            </a:extLst>
          </p:cNvPr>
          <p:cNvSpPr/>
          <p:nvPr/>
        </p:nvSpPr>
        <p:spPr>
          <a:xfrm>
            <a:off x="187924" y="4972036"/>
            <a:ext cx="5595582" cy="2092554"/>
          </a:xfrm>
          <a:prstGeom prst="cloudCallout">
            <a:avLst/>
          </a:prstGeom>
          <a:solidFill>
            <a:schemeClr val="bg1">
              <a:lumMod val="95000"/>
            </a:schemeClr>
          </a:solidFill>
          <a:ln w="28575">
            <a:solidFill>
              <a:srgbClr val="C00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Ink Free" panose="03080402000500000000" pitchFamily="66" charset="0"/>
              </a:rPr>
              <a:t>The ability to partner with TA’s, who were former students of mine, was a game-changer.  Having their input, perspectives, and connectivity to the pulse of the class provided incredible insights to strive for an active learning classroom.</a:t>
            </a:r>
          </a:p>
        </p:txBody>
      </p:sp>
      <p:sp>
        <p:nvSpPr>
          <p:cNvPr id="31" name="TextBox 30">
            <a:extLst>
              <a:ext uri="{FF2B5EF4-FFF2-40B4-BE49-F238E27FC236}">
                <a16:creationId xmlns:a16="http://schemas.microsoft.com/office/drawing/2014/main" id="{E960EA01-0097-DABB-66B3-6C7DB0DFB19A}"/>
              </a:ext>
            </a:extLst>
          </p:cNvPr>
          <p:cNvSpPr txBox="1"/>
          <p:nvPr/>
        </p:nvSpPr>
        <p:spPr>
          <a:xfrm>
            <a:off x="5904250" y="5435949"/>
            <a:ext cx="1785359" cy="338554"/>
          </a:xfrm>
          <a:prstGeom prst="rect">
            <a:avLst/>
          </a:prstGeom>
          <a:noFill/>
          <a:effectLst>
            <a:softEdge rad="317500"/>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uLnTx/>
                <a:uFillTx/>
                <a:latin typeface="Ink Free" panose="03080402000500000000" pitchFamily="66" charset="0"/>
                <a:ea typeface="+mn-ea"/>
                <a:cs typeface="Times New Roman" panose="02020603050405020304" pitchFamily="18" charset="0"/>
              </a:rPr>
              <a:t>Joe Packowski</a:t>
            </a:r>
          </a:p>
        </p:txBody>
      </p:sp>
      <p:pic>
        <p:nvPicPr>
          <p:cNvPr id="27" name="Picture 26" descr="Photo of instructor Joe Packowski">
            <a:extLst>
              <a:ext uri="{FF2B5EF4-FFF2-40B4-BE49-F238E27FC236}">
                <a16:creationId xmlns:a16="http://schemas.microsoft.com/office/drawing/2014/main" id="{2E98EB7C-DB12-4A65-213F-BAF34913585D}"/>
              </a:ext>
            </a:extLst>
          </p:cNvPr>
          <p:cNvPicPr>
            <a:picLocks noChangeAspect="1"/>
          </p:cNvPicPr>
          <p:nvPr/>
        </p:nvPicPr>
        <p:blipFill>
          <a:blip r:embed="rId5"/>
          <a:stretch>
            <a:fillRect/>
          </a:stretch>
        </p:blipFill>
        <p:spPr>
          <a:xfrm>
            <a:off x="6058305" y="4660157"/>
            <a:ext cx="587763" cy="729444"/>
          </a:xfrm>
          <a:prstGeom prst="rect">
            <a:avLst/>
          </a:prstGeom>
          <a:effectLst>
            <a:softEdge rad="63500"/>
          </a:effectLst>
        </p:spPr>
      </p:pic>
      <p:sp>
        <p:nvSpPr>
          <p:cNvPr id="39" name="Thought Bubble: Cloud 38" descr="Thought bubble containing a quote from Joe Packowski” “I truly believe….”">
            <a:extLst>
              <a:ext uri="{FF2B5EF4-FFF2-40B4-BE49-F238E27FC236}">
                <a16:creationId xmlns:a16="http://schemas.microsoft.com/office/drawing/2014/main" id="{A846563D-4311-6044-C127-762C65F2F6D4}"/>
              </a:ext>
              <a:ext uri="{C183D7F6-B498-43B3-948B-1728B52AA6E4}">
                <adec:decorative xmlns:adec="http://schemas.microsoft.com/office/drawing/2017/decorative" val="0"/>
              </a:ext>
            </a:extLst>
          </p:cNvPr>
          <p:cNvSpPr/>
          <p:nvPr/>
        </p:nvSpPr>
        <p:spPr>
          <a:xfrm flipH="1">
            <a:off x="187924" y="2397387"/>
            <a:ext cx="7501685" cy="2188261"/>
          </a:xfrm>
          <a:prstGeom prst="cloudCallout">
            <a:avLst/>
          </a:prstGeom>
          <a:solidFill>
            <a:schemeClr val="bg1">
              <a:lumMod val="95000"/>
            </a:schemeClr>
          </a:solidFill>
          <a:ln w="28575">
            <a:solidFill>
              <a:srgbClr val="C00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Ink Free" panose="03080402000500000000" pitchFamily="66" charset="0"/>
              </a:rPr>
              <a:t>I truly believe students want to learn and apply their experiences beyond the classroom.  It is our calling to then help foster a welcoming, active, and purposeful learning environment where students can thrive and engage at various comfort levels throughout the semester.  This ALG provided a positive experience to help in achieving  this vision sustainably.</a:t>
            </a:r>
          </a:p>
        </p:txBody>
      </p:sp>
      <p:pic>
        <p:nvPicPr>
          <p:cNvPr id="29" name="Picture 28">
            <a:extLst>
              <a:ext uri="{FF2B5EF4-FFF2-40B4-BE49-F238E27FC236}">
                <a16:creationId xmlns:a16="http://schemas.microsoft.com/office/drawing/2014/main" id="{0E08CB9E-56D8-82A5-546A-A71C8FF45B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420659" y="443778"/>
            <a:ext cx="2355871" cy="151879"/>
          </a:xfrm>
          <a:prstGeom prst="rect">
            <a:avLst/>
          </a:prstGeom>
          <a:effectLst>
            <a:softEdge rad="31750"/>
          </a:effectLst>
        </p:spPr>
      </p:pic>
      <p:sp>
        <p:nvSpPr>
          <p:cNvPr id="34" name="Rectangle 33">
            <a:extLst>
              <a:ext uri="{FF2B5EF4-FFF2-40B4-BE49-F238E27FC236}">
                <a16:creationId xmlns:a16="http://schemas.microsoft.com/office/drawing/2014/main" id="{B7CA026A-1B28-4A24-7F94-9CA106A09534}"/>
              </a:ext>
              <a:ext uri="{C183D7F6-B498-43B3-948B-1728B52AA6E4}">
                <adec:decorative xmlns:adec="http://schemas.microsoft.com/office/drawing/2017/decorative" val="1"/>
              </a:ext>
            </a:extLst>
          </p:cNvPr>
          <p:cNvSpPr/>
          <p:nvPr/>
        </p:nvSpPr>
        <p:spPr>
          <a:xfrm>
            <a:off x="-7376" y="2145742"/>
            <a:ext cx="7772402"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31">
            <a:extLst>
              <a:ext uri="{FF2B5EF4-FFF2-40B4-BE49-F238E27FC236}">
                <a16:creationId xmlns:a16="http://schemas.microsoft.com/office/drawing/2014/main" id="{9D22BDA9-0786-6A49-2E8E-EB90FE2E46ED}"/>
              </a:ext>
              <a:ext uri="{C183D7F6-B498-43B3-948B-1728B52AA6E4}">
                <adec:decorative xmlns:adec="http://schemas.microsoft.com/office/drawing/2017/decorative" val="1"/>
              </a:ext>
            </a:extLst>
          </p:cNvPr>
          <p:cNvSpPr txBox="1">
            <a:spLocks noGrp="1"/>
          </p:cNvSpPr>
          <p:nvPr>
            <p:ph type="title" idx="4294967295"/>
          </p:nvPr>
        </p:nvSpPr>
        <p:spPr>
          <a:xfrm>
            <a:off x="29498" y="1272406"/>
            <a:ext cx="7691283" cy="861774"/>
          </a:xfrm>
          <a:prstGeom prst="rect">
            <a:avLst/>
          </a:prstGeom>
          <a:solidFill>
            <a:srgbClr val="FFABAB"/>
          </a:solidFill>
          <a:ln>
            <a:noFill/>
            <a:prstDash/>
          </a:ln>
          <a:effectLst>
            <a:softEdge rad="40640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Quotes to Leverage: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9369154-C4BD-9B4B-4CCB-39245C5EF502}"/>
              </a:ext>
              <a:ext uri="{C183D7F6-B498-43B3-948B-1728B52AA6E4}">
                <adec:decorative xmlns:adec="http://schemas.microsoft.com/office/drawing/2017/decorative" val="1"/>
              </a:ext>
            </a:extLst>
          </p:cNvPr>
          <p:cNvSpPr/>
          <p:nvPr/>
        </p:nvSpPr>
        <p:spPr>
          <a:xfrm>
            <a:off x="-2" y="1181666"/>
            <a:ext cx="7772402"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9BE5F284-023B-08AE-AD4E-96DBF3C3613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077513" y="42792"/>
            <a:ext cx="2694885" cy="398437"/>
          </a:xfrm>
          <a:prstGeom prst="rect">
            <a:avLst/>
          </a:prstGeom>
          <a:effectLst>
            <a:softEdge rad="31750"/>
          </a:effectLst>
        </p:spPr>
      </p:pic>
      <p:sp>
        <p:nvSpPr>
          <p:cNvPr id="13" name="TextBox 12">
            <a:extLst>
              <a:ext uri="{FF2B5EF4-FFF2-40B4-BE49-F238E27FC236}">
                <a16:creationId xmlns:a16="http://schemas.microsoft.com/office/drawing/2014/main" id="{D93E739D-A0BC-2861-A253-9486C523871F}"/>
              </a:ext>
            </a:extLst>
          </p:cNvPr>
          <p:cNvSpPr txBox="1"/>
          <p:nvPr/>
        </p:nvSpPr>
        <p:spPr>
          <a:xfrm>
            <a:off x="-7376" y="298386"/>
            <a:ext cx="7752027" cy="892552"/>
          </a:xfrm>
          <a:prstGeom prst="rect">
            <a:avLst/>
          </a:prstGeom>
          <a:noFill/>
          <a:effectLst>
            <a:softEdge rad="317500"/>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66" charset="0"/>
                <a:ea typeface="+mn-ea"/>
                <a:cs typeface="Times New Roman" panose="02020603050405020304" pitchFamily="18" charset="0"/>
              </a:rPr>
              <a:t>Executive Summary: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A0000"/>
                </a:solidFill>
                <a:effectLst/>
                <a:uLnTx/>
                <a:uFillTx/>
                <a:latin typeface="Ink Free" panose="03080402000500000000" pitchFamily="66" charset="0"/>
                <a:ea typeface="+mn-ea"/>
                <a:cs typeface="Times New Roman" panose="02020603050405020304" pitchFamily="18" charset="0"/>
              </a:rPr>
              <a:t>2023 CITL Active Learning Grant (ALG)</a:t>
            </a:r>
          </a:p>
        </p:txBody>
      </p:sp>
    </p:spTree>
    <p:extLst>
      <p:ext uri="{BB962C8B-B14F-4D97-AF65-F5344CB8AC3E}">
        <p14:creationId xmlns:p14="http://schemas.microsoft.com/office/powerpoint/2010/main" val="8684162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6901</TotalTime>
  <Words>2323</Words>
  <Application>Microsoft Macintosh PowerPoint</Application>
  <PresentationFormat>Custom</PresentationFormat>
  <Paragraphs>105</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Ink Free</vt:lpstr>
      <vt:lpstr>Times New Roman</vt:lpstr>
      <vt:lpstr>Office Theme</vt:lpstr>
      <vt:lpstr>Project overview for Packowski’s Active Learning Grant Report</vt:lpstr>
      <vt:lpstr>Context and outcomes</vt:lpstr>
      <vt:lpstr>Student feedback on the project</vt:lpstr>
      <vt:lpstr> Quotes to Leverage: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Packowski, Joe</dc:creator>
  <cp:lastModifiedBy>Siering, Greg</cp:lastModifiedBy>
  <cp:revision>13</cp:revision>
  <cp:lastPrinted>2024-05-16T13:53:23Z</cp:lastPrinted>
  <dcterms:created xsi:type="dcterms:W3CDTF">2023-05-05T19:36:25Z</dcterms:created>
  <dcterms:modified xsi:type="dcterms:W3CDTF">2024-08-30T19:15:27Z</dcterms:modified>
</cp:coreProperties>
</file>